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34"/>
  </p:notesMasterIdLst>
  <p:sldIdLst>
    <p:sldId id="256" r:id="rId2"/>
    <p:sldId id="259" r:id="rId3"/>
    <p:sldId id="261" r:id="rId4"/>
    <p:sldId id="275" r:id="rId5"/>
    <p:sldId id="263" r:id="rId6"/>
    <p:sldId id="267" r:id="rId7"/>
    <p:sldId id="268" r:id="rId8"/>
    <p:sldId id="266" r:id="rId9"/>
    <p:sldId id="269" r:id="rId10"/>
    <p:sldId id="270" r:id="rId11"/>
    <p:sldId id="271" r:id="rId12"/>
    <p:sldId id="272" r:id="rId13"/>
    <p:sldId id="273" r:id="rId14"/>
    <p:sldId id="274" r:id="rId15"/>
    <p:sldId id="280" r:id="rId16"/>
    <p:sldId id="277" r:id="rId17"/>
    <p:sldId id="279" r:id="rId18"/>
    <p:sldId id="278" r:id="rId19"/>
    <p:sldId id="281" r:id="rId20"/>
    <p:sldId id="282" r:id="rId21"/>
    <p:sldId id="283" r:id="rId22"/>
    <p:sldId id="284" r:id="rId23"/>
    <p:sldId id="291" r:id="rId24"/>
    <p:sldId id="293" r:id="rId25"/>
    <p:sldId id="294" r:id="rId26"/>
    <p:sldId id="295" r:id="rId27"/>
    <p:sldId id="292" r:id="rId28"/>
    <p:sldId id="286" r:id="rId29"/>
    <p:sldId id="290" r:id="rId30"/>
    <p:sldId id="289" r:id="rId31"/>
    <p:sldId id="288" r:id="rId32"/>
    <p:sldId id="296" r:id="rId3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  <a:srgbClr val="FF00FF"/>
    <a:srgbClr val="A3156A"/>
    <a:srgbClr val="550B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8" autoAdjust="0"/>
    <p:restoredTop sz="94660"/>
  </p:normalViewPr>
  <p:slideViewPr>
    <p:cSldViewPr>
      <p:cViewPr varScale="1">
        <p:scale>
          <a:sx n="68" d="100"/>
          <a:sy n="68" d="100"/>
        </p:scale>
        <p:origin x="1452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8A1D29E1-B746-490F-A31F-3BE64D190B0A}" type="datetimeFigureOut">
              <a:rPr lang="en-US" smtClean="0"/>
              <a:pPr/>
              <a:t>6/15/2022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656DC67F-E868-4A1B-9782-448C9DC67BE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59486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6C9666-8781-4202-889A-85349DCAE54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93887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6C9666-8781-4202-889A-85349DCAE54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50087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6C9666-8781-4202-889A-85349DCAE54E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303502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6C9666-8781-4202-889A-85349DCAE54E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26393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6C9666-8781-4202-889A-85349DCAE54E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38105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6C9666-8781-4202-889A-85349DCAE54E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979866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6C9666-8781-4202-889A-85349DCAE54E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589517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6C9666-8781-4202-889A-85349DCAE54E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1744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6C9666-8781-4202-889A-85349DCAE54E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430024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6C9666-8781-4202-889A-85349DCAE54E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915507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6C9666-8781-4202-889A-85349DCAE54E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32348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E410CFE-258C-4E49-8621-E0CF7234A001}" type="slidenum">
              <a:rPr lang="en-US" altLang="en-US" sz="1200"/>
              <a:pPr eaLnBrk="1" hangingPunct="1"/>
              <a:t>3</a:t>
            </a:fld>
            <a:endParaRPr lang="en-US" altLang="en-US" sz="1200" dirty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8515411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6C9666-8781-4202-889A-85349DCAE54E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77666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6C9666-8781-4202-889A-85349DCAE54E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52304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6C9666-8781-4202-889A-85349DCAE54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26693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6C9666-8781-4202-889A-85349DCAE54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47239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6C9666-8781-4202-889A-85349DCAE54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91558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6C9666-8781-4202-889A-85349DCAE54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18394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6C9666-8781-4202-889A-85349DCAE54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7910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6C9666-8781-4202-889A-85349DCAE54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63948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6C9666-8781-4202-889A-85349DCAE54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2400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62EA2-B0B0-4B56-96C5-8DCBB3271B1B}" type="datetime1">
              <a:rPr lang="en-US" smtClean="0"/>
              <a:t>6/15/2022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د. طارق جنيدي/الاتصالات الإدارية/</a:t>
            </a:r>
            <a:r>
              <a:rPr lang="en-US" dirty="0"/>
              <a:t>MGT 301/Spring 2015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596C8-92EE-4584-A9EB-70A8CB5D8AA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FF952-962F-49C6-9276-6A9214D5D403}" type="datetime1">
              <a:rPr lang="en-US" smtClean="0"/>
              <a:t>6/15/2022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د. طارق جنيدي/الاتصالات الإدارية/</a:t>
            </a:r>
            <a:r>
              <a:rPr lang="en-US" dirty="0"/>
              <a:t>MGT 301/Spring 2015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596C8-92EE-4584-A9EB-70A8CB5D8AA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96D50-3D27-4B3F-997B-122900FEB1C8}" type="datetime1">
              <a:rPr lang="en-US" smtClean="0"/>
              <a:t>6/15/2022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د. طارق جنيدي/الاتصالات الإدارية/</a:t>
            </a:r>
            <a:r>
              <a:rPr lang="en-US" dirty="0"/>
              <a:t>MGT 301/Spring 2015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596C8-92EE-4584-A9EB-70A8CB5D8AA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8750"/>
            <a:ext cx="8229600" cy="125888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ar-AE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A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AE"/>
          </a:p>
        </p:txBody>
      </p:sp>
      <p:sp>
        <p:nvSpPr>
          <p:cNvPr id="5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EAE8B91-CA86-4C63-BABA-2919613E3165}" type="slidenum">
              <a:rPr lang="ar-SA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7535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96B13-26F0-4EC2-8D57-576BC8C9E6D7}" type="datetime1">
              <a:rPr lang="en-US" smtClean="0"/>
              <a:t>6/15/2022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د. طارق جنيدي/الاتصالات الإدارية/</a:t>
            </a:r>
            <a:r>
              <a:rPr lang="en-US" dirty="0"/>
              <a:t>MGT 301/Spring 2015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596C8-92EE-4584-A9EB-70A8CB5D8AA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27D53-5731-4386-8D47-78A995230BF2}" type="datetime1">
              <a:rPr lang="en-US" smtClean="0"/>
              <a:t>6/15/2022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د. طارق جنيدي/الاتصالات الإدارية/</a:t>
            </a:r>
            <a:r>
              <a:rPr lang="en-US" dirty="0"/>
              <a:t>MGT 301/Spring 2015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596C8-92EE-4584-A9EB-70A8CB5D8AA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36CD4-7384-40E6-A62D-26ACD3FE9886}" type="datetime1">
              <a:rPr lang="en-US" smtClean="0"/>
              <a:t>6/15/2022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د. طارق جنيدي/الاتصالات الإدارية/</a:t>
            </a:r>
            <a:r>
              <a:rPr lang="en-US" dirty="0"/>
              <a:t>MGT 301/Spring 2015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596C8-92EE-4584-A9EB-70A8CB5D8AA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B84DB-B228-42AD-9C23-E03F6E9457BF}" type="datetime1">
              <a:rPr lang="en-US" smtClean="0"/>
              <a:t>6/15/2022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د. طارق جنيدي/الاتصالات الإدارية/</a:t>
            </a:r>
            <a:r>
              <a:rPr lang="en-US" dirty="0"/>
              <a:t>MGT 301/Spring 2015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596C8-92EE-4584-A9EB-70A8CB5D8AA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45CB6-B9A7-411C-A403-F445FCAD7FA1}" type="datetime1">
              <a:rPr lang="en-US" smtClean="0"/>
              <a:t>6/15/2022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د. طارق جنيدي/الاتصالات الإدارية/</a:t>
            </a:r>
            <a:r>
              <a:rPr lang="en-US" dirty="0"/>
              <a:t>MGT 301/Spring 2015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596C8-92EE-4584-A9EB-70A8CB5D8AA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75B7B-1913-410E-BF61-4417D2301EA8}" type="datetime1">
              <a:rPr lang="en-US" smtClean="0"/>
              <a:t>6/15/2022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د. طارق جنيدي/الاتصالات الإدارية/</a:t>
            </a:r>
            <a:r>
              <a:rPr lang="en-US" dirty="0"/>
              <a:t>MGT 301/Spring 2015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596C8-92EE-4584-A9EB-70A8CB5D8AA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0C9B1-002E-46BC-AAD9-312F3D6A90AC}" type="datetime1">
              <a:rPr lang="en-US" smtClean="0"/>
              <a:t>6/15/2022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د. طارق جنيدي/الاتصالات الإدارية/</a:t>
            </a:r>
            <a:r>
              <a:rPr lang="en-US" dirty="0"/>
              <a:t>MGT 301/Spring 2015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596C8-92EE-4584-A9EB-70A8CB5D8AA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052B6-826A-4C2D-9553-9A722BB458F8}" type="datetime1">
              <a:rPr lang="en-US" smtClean="0"/>
              <a:t>6/15/2022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د. طارق جنيدي/الاتصالات الإدارية/</a:t>
            </a:r>
            <a:r>
              <a:rPr lang="en-US" dirty="0"/>
              <a:t>MGT 301/Spring 2015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596C8-92EE-4584-A9EB-70A8CB5D8AA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0BD4F4E4-EB32-4C92-84D0-2DC464B65C18}" type="datetime1">
              <a:rPr lang="en-US" smtClean="0"/>
              <a:t>6/15/2022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ar-SA"/>
              <a:t>د. طارق جنيدي/الاتصالات الإدارية/</a:t>
            </a:r>
            <a:r>
              <a:rPr lang="en-US" dirty="0"/>
              <a:t>MGT 301/Spring 2015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C54596C8-92EE-4584-A9EB-70A8CB5D8AA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  <p:sldLayoutId id="2147483876" r:id="rId12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hf hdr="0" dt="0"/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4.wdp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microsoft.com/office/2007/relationships/hdphoto" Target="../media/hdphoto5.wdp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56200" y="1772816"/>
            <a:ext cx="5587800" cy="4248472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 </a:t>
            </a:r>
            <a:r>
              <a:rPr lang="ar-SA" dirty="0"/>
              <a:t>تدريب وتطوير الموارد البشرية</a:t>
            </a:r>
            <a:br>
              <a:rPr lang="ar-JO" sz="6700" b="1" dirty="0">
                <a:solidFill>
                  <a:srgbClr val="002060"/>
                </a:solidFill>
              </a:rPr>
            </a:br>
            <a:r>
              <a:rPr lang="en-US" sz="2200" dirty="0">
                <a:latin typeface="AR BLANCA" panose="02000000000000000000" pitchFamily="2" charset="0"/>
              </a:rPr>
              <a:t>HRMA 302</a:t>
            </a:r>
            <a:r>
              <a:rPr lang="en-US" sz="2200" b="1" dirty="0">
                <a:latin typeface="AR BLANCA" panose="02000000000000000000" pitchFamily="2" charset="0"/>
              </a:rPr>
              <a:t> </a:t>
            </a:r>
            <a:br>
              <a:rPr lang="ar-SA" sz="2000" b="1" dirty="0">
                <a:latin typeface="Albertus Extra Bold" pitchFamily="34" charset="0"/>
              </a:rPr>
            </a:br>
            <a:r>
              <a:rPr lang="ar-SA" sz="4000" b="1" dirty="0"/>
              <a:t>الفصل ال</a:t>
            </a:r>
            <a:r>
              <a:rPr lang="ar-JO" sz="4000" b="1" dirty="0"/>
              <a:t>رابع</a:t>
            </a:r>
            <a:br>
              <a:rPr lang="ar-SA" sz="4000" b="1" dirty="0"/>
            </a:br>
            <a:br>
              <a:rPr lang="en-US" sz="4000" b="1" dirty="0"/>
            </a:br>
            <a:endParaRPr lang="en-US" sz="4000" b="1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1691680" y="4941168"/>
            <a:ext cx="4700016" cy="3505200"/>
          </a:xfrm>
        </p:spPr>
        <p:txBody>
          <a:bodyPr>
            <a:normAutofit/>
          </a:bodyPr>
          <a:lstStyle/>
          <a:p>
            <a:pPr algn="ctr"/>
            <a:r>
              <a:rPr lang="ar-AE" sz="1800" b="1" dirty="0">
                <a:solidFill>
                  <a:srgbClr val="002060"/>
                </a:solidFill>
              </a:rPr>
              <a:t>إعداد الدكتور</a:t>
            </a:r>
            <a:r>
              <a:rPr lang="ar-JO" sz="1800" b="1" dirty="0">
                <a:solidFill>
                  <a:srgbClr val="002060"/>
                </a:solidFill>
              </a:rPr>
              <a:t>: زاهي ياسين</a:t>
            </a:r>
            <a:endParaRPr lang="en-US" sz="1800" b="1" dirty="0">
              <a:solidFill>
                <a:srgbClr val="00206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0" y="6492875"/>
            <a:ext cx="762000" cy="365125"/>
          </a:xfrm>
        </p:spPr>
        <p:txBody>
          <a:bodyPr/>
          <a:lstStyle/>
          <a:p>
            <a:fld id="{C54596C8-92EE-4584-A9EB-70A8CB5D8AAB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4664"/>
            <a:ext cx="3304680" cy="826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0287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46161473"/>
              </p:ext>
            </p:extLst>
          </p:nvPr>
        </p:nvGraphicFramePr>
        <p:xfrm>
          <a:off x="0" y="476672"/>
          <a:ext cx="9144000" cy="638132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14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381328">
                <a:tc>
                  <a:txBody>
                    <a:bodyPr/>
                    <a:lstStyle/>
                    <a:p>
                      <a:pPr marL="0" marR="0" indent="0" algn="just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JO" sz="2800" b="1" kern="1200" dirty="0">
                          <a:solidFill>
                            <a:srgbClr val="3333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خطوات عملية تقييم  برامج التدريب</a:t>
                      </a:r>
                    </a:p>
                    <a:p>
                      <a:pPr marL="514350" marR="0" indent="-51435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/>
                      </a:pPr>
                      <a:r>
                        <a:rPr lang="ar-SA" sz="2800" b="1" dirty="0">
                          <a:solidFill>
                            <a:srgbClr val="C00000"/>
                          </a:solidFill>
                        </a:rPr>
                        <a:t>مرحلة ما قبل التدريب</a:t>
                      </a:r>
                      <a:r>
                        <a:rPr lang="en-US" sz="2800" dirty="0">
                          <a:solidFill>
                            <a:srgbClr val="C00000"/>
                          </a:solidFill>
                        </a:rPr>
                        <a:t> </a:t>
                      </a:r>
                      <a:endParaRPr lang="ar-JO" sz="2800" dirty="0">
                        <a:solidFill>
                          <a:srgbClr val="C00000"/>
                        </a:solidFill>
                      </a:endParaRPr>
                    </a:p>
                    <a:p>
                      <a:pPr marL="514350" marR="0" indent="-51435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/>
                      </a:pPr>
                      <a:r>
                        <a:rPr lang="ar-SA" sz="2800" b="1" dirty="0">
                          <a:solidFill>
                            <a:srgbClr val="C00000"/>
                          </a:solidFill>
                        </a:rPr>
                        <a:t>مرحلة أثناء التدريب</a:t>
                      </a:r>
                      <a:endParaRPr lang="ar-JO" sz="2800" b="1" dirty="0">
                        <a:solidFill>
                          <a:srgbClr val="C00000"/>
                        </a:solidFill>
                      </a:endParaRPr>
                    </a:p>
                    <a:p>
                      <a:pPr marL="514350" marR="0" indent="-51435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/>
                      </a:pPr>
                      <a:r>
                        <a:rPr lang="ar-SA" sz="2800" b="1" dirty="0">
                          <a:solidFill>
                            <a:srgbClr val="C00000"/>
                          </a:solidFill>
                        </a:rPr>
                        <a:t>مرحلة ما بعد التدريب</a:t>
                      </a:r>
                      <a:endParaRPr lang="ar-JO" sz="2800" b="1" kern="1200" baseline="0" dirty="0">
                        <a:solidFill>
                          <a:srgbClr val="C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ar-JO" sz="2800" b="0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2800" b="1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marL="112255" marR="112255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0" y="6478537"/>
            <a:ext cx="762000" cy="365125"/>
          </a:xfrm>
        </p:spPr>
        <p:txBody>
          <a:bodyPr/>
          <a:lstStyle/>
          <a:p>
            <a:fld id="{C54596C8-92EE-4584-A9EB-70A8CB5D8AAB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462331"/>
            <a:ext cx="4873869" cy="365125"/>
          </a:xfrm>
        </p:spPr>
        <p:txBody>
          <a:bodyPr/>
          <a:lstStyle/>
          <a:p>
            <a:r>
              <a:rPr lang="ar-SA" dirty="0"/>
              <a:t>د. </a:t>
            </a:r>
            <a:r>
              <a:rPr lang="ar-JO" dirty="0"/>
              <a:t>زاهي ياسين،</a:t>
            </a:r>
            <a:r>
              <a:rPr lang="ar-SA" dirty="0"/>
              <a:t> تدريب وتطوير الموارد البشرية</a:t>
            </a:r>
            <a:r>
              <a:rPr lang="ar-JO" dirty="0"/>
              <a:t> </a:t>
            </a:r>
            <a:r>
              <a:rPr lang="en-US" dirty="0"/>
              <a:t> HRMA 302/Spring 201</a:t>
            </a:r>
            <a:r>
              <a:rPr lang="ar-JO" dirty="0"/>
              <a:t>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0662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85272703"/>
              </p:ext>
            </p:extLst>
          </p:nvPr>
        </p:nvGraphicFramePr>
        <p:xfrm>
          <a:off x="0" y="476672"/>
          <a:ext cx="9144000" cy="659104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14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381328">
                <a:tc>
                  <a:txBody>
                    <a:bodyPr/>
                    <a:lstStyle/>
                    <a:p>
                      <a:pPr marL="0" marR="0" indent="0" algn="just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JO" sz="2800" b="1" kern="1200" dirty="0">
                          <a:solidFill>
                            <a:srgbClr val="3333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خطوات عملية تقييم  برامج التدريب</a:t>
                      </a:r>
                    </a:p>
                    <a:p>
                      <a:pPr marL="514350" marR="0" indent="-51435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/>
                      </a:pPr>
                      <a:r>
                        <a:rPr lang="ar-SA" sz="2800" b="1" dirty="0">
                          <a:solidFill>
                            <a:srgbClr val="C00000"/>
                          </a:solidFill>
                        </a:rPr>
                        <a:t>مرحلة ما قبل التدريب</a:t>
                      </a:r>
                      <a:r>
                        <a:rPr lang="en-US" sz="2800" dirty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ar-JO" sz="2800" dirty="0">
                          <a:solidFill>
                            <a:srgbClr val="C00000"/>
                          </a:solidFill>
                        </a:rPr>
                        <a:t>: وذلك من خلال</a:t>
                      </a:r>
                    </a:p>
                    <a:p>
                      <a:pPr marL="0" marR="0" indent="0" algn="just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ar-JO" sz="2800" dirty="0">
                          <a:solidFill>
                            <a:srgbClr val="C00000"/>
                          </a:solidFill>
                        </a:rPr>
                        <a:t>     - </a:t>
                      </a:r>
                      <a:r>
                        <a:rPr lang="ar-SA" sz="2800" b="1" dirty="0">
                          <a:solidFill>
                            <a:srgbClr val="3333FF"/>
                          </a:solidFill>
                        </a:rPr>
                        <a:t>تقييم الاحتياجات التدريبية</a:t>
                      </a:r>
                      <a:r>
                        <a:rPr lang="ar-JO" sz="2800" b="1" dirty="0">
                          <a:solidFill>
                            <a:srgbClr val="3333FF"/>
                          </a:solidFill>
                        </a:rPr>
                        <a:t>، حيث</a:t>
                      </a:r>
                      <a:r>
                        <a:rPr lang="ar-JO" sz="2800" b="1" baseline="0" dirty="0">
                          <a:solidFill>
                            <a:srgbClr val="3333FF"/>
                          </a:solidFill>
                        </a:rPr>
                        <a:t> ان الفصل القادم سيتم فيه شرح أدوات واساليب تقييم احتياجات المنظمة من برامج التدريب و تحديد المشاركين.</a:t>
                      </a:r>
                    </a:p>
                    <a:p>
                      <a:pPr marL="0" marR="0" indent="0" algn="just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ar-JO" sz="2800" b="1" baseline="0" dirty="0">
                          <a:solidFill>
                            <a:srgbClr val="3333FF"/>
                          </a:solidFill>
                        </a:rPr>
                        <a:t>     - </a:t>
                      </a:r>
                      <a:r>
                        <a:rPr lang="ar-SA" sz="2800" b="1" dirty="0"/>
                        <a:t>تصميم البرنامج التدريبي</a:t>
                      </a:r>
                      <a:r>
                        <a:rPr lang="ar-JO" sz="2800" b="1" dirty="0"/>
                        <a:t>:</a:t>
                      </a:r>
                      <a:r>
                        <a:rPr lang="ar-JO" sz="2800" b="1" baseline="0" dirty="0"/>
                        <a:t> </a:t>
                      </a:r>
                      <a:r>
                        <a:rPr lang="ar-JO" sz="2800" dirty="0">
                          <a:solidFill>
                            <a:srgbClr val="C00000"/>
                          </a:solidFill>
                        </a:rPr>
                        <a:t>وذلك من خلال</a:t>
                      </a:r>
                    </a:p>
                    <a:p>
                      <a:pPr marL="1828800" marR="0" lvl="3" indent="-45720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ar-SA" sz="2800" b="0" dirty="0"/>
                        <a:t>توقيت وم</a:t>
                      </a:r>
                      <a:r>
                        <a:rPr lang="ar-JO" sz="2800" b="0" dirty="0"/>
                        <a:t>كان</a:t>
                      </a:r>
                      <a:r>
                        <a:rPr lang="ar-SA" sz="2800" b="0" dirty="0"/>
                        <a:t> التدريب</a:t>
                      </a:r>
                      <a:endParaRPr lang="ar-JO" sz="2800" b="0" dirty="0"/>
                    </a:p>
                    <a:p>
                      <a:pPr marL="1828800" lvl="3" indent="-457200" algn="r" rtl="1">
                        <a:buFont typeface="Arial" panose="020B0604020202020204" pitchFamily="34" charset="0"/>
                        <a:buChar char="•"/>
                        <a:defRPr/>
                      </a:pPr>
                      <a:r>
                        <a:rPr lang="ar-JO" sz="2800" b="0" dirty="0">
                          <a:latin typeface="Bookman Old Style" panose="02050604050505020204" pitchFamily="18" charset="0"/>
                          <a:cs typeface="+mn-cs"/>
                        </a:rPr>
                        <a:t>تحديد</a:t>
                      </a:r>
                      <a:r>
                        <a:rPr lang="ar-JO" sz="2800" b="0" baseline="0" dirty="0">
                          <a:latin typeface="Bookman Old Style" panose="02050604050505020204" pitchFamily="18" charset="0"/>
                          <a:cs typeface="+mn-cs"/>
                        </a:rPr>
                        <a:t> </a:t>
                      </a:r>
                      <a:r>
                        <a:rPr lang="ar-SA" sz="2800" b="0" dirty="0">
                          <a:latin typeface="Bookman Old Style" panose="02050604050505020204" pitchFamily="18" charset="0"/>
                          <a:cs typeface="+mn-cs"/>
                        </a:rPr>
                        <a:t>أهداف التدريب</a:t>
                      </a:r>
                      <a:endParaRPr lang="ar-JO" sz="2800" b="0" dirty="0">
                        <a:latin typeface="Bookman Old Style" panose="02050604050505020204" pitchFamily="18" charset="0"/>
                        <a:cs typeface="+mn-cs"/>
                      </a:endParaRPr>
                    </a:p>
                    <a:p>
                      <a:pPr marL="1828800" marR="0" lvl="3" indent="-45720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ar-SA" sz="2800" b="0" dirty="0"/>
                        <a:t>المتدربون</a:t>
                      </a:r>
                      <a:endParaRPr lang="en-US" sz="2800" b="0" dirty="0">
                        <a:latin typeface="Bookman Old Style" panose="02050604050505020204" pitchFamily="18" charset="0"/>
                        <a:cs typeface="+mn-cs"/>
                      </a:endParaRPr>
                    </a:p>
                    <a:p>
                      <a:pPr marL="1828800" lvl="3" indent="-457200" algn="r" rtl="1">
                        <a:buFont typeface="Arial" panose="020B0604020202020204" pitchFamily="34" charset="0"/>
                        <a:buChar char="•"/>
                        <a:defRPr/>
                      </a:pPr>
                      <a:r>
                        <a:rPr lang="ar-SA" sz="2800" b="0" dirty="0">
                          <a:latin typeface="Bookman Old Style" panose="02050604050505020204" pitchFamily="18" charset="0"/>
                          <a:cs typeface="+mn-cs"/>
                        </a:rPr>
                        <a:t> </a:t>
                      </a:r>
                      <a:r>
                        <a:rPr lang="ar-SA" sz="2800" b="0" dirty="0"/>
                        <a:t>أساليب ومعدات التدريب</a:t>
                      </a:r>
                      <a:endParaRPr lang="ar-JO" sz="2800" b="0" dirty="0"/>
                    </a:p>
                    <a:p>
                      <a:pPr marL="1828800" marR="0" lvl="3" indent="-45720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ar-JO" sz="2800" b="0" dirty="0">
                          <a:latin typeface="Bookman Old Style" panose="02050604050505020204" pitchFamily="18" charset="0"/>
                          <a:cs typeface="+mn-cs"/>
                        </a:rPr>
                        <a:t>أدوات </a:t>
                      </a:r>
                      <a:r>
                        <a:rPr lang="ar-SA" sz="2800" b="0" dirty="0">
                          <a:latin typeface="Bookman Old Style" panose="02050604050505020204" pitchFamily="18" charset="0"/>
                          <a:cs typeface="+mn-cs"/>
                        </a:rPr>
                        <a:t>تقيم بر</a:t>
                      </a:r>
                      <a:r>
                        <a:rPr lang="ar-JO" sz="2800" b="0" dirty="0">
                          <a:latin typeface="Bookman Old Style" panose="02050604050505020204" pitchFamily="18" charset="0"/>
                          <a:cs typeface="+mn-cs"/>
                        </a:rPr>
                        <a:t>ن</a:t>
                      </a:r>
                      <a:r>
                        <a:rPr lang="ar-SA" sz="2800" b="0" dirty="0">
                          <a:latin typeface="Bookman Old Style" panose="02050604050505020204" pitchFamily="18" charset="0"/>
                          <a:cs typeface="+mn-cs"/>
                        </a:rPr>
                        <a:t>امج التدريب</a:t>
                      </a:r>
                      <a:endParaRPr lang="ar-JO" sz="2800" b="0" dirty="0">
                        <a:latin typeface="Bookman Old Style" panose="02050604050505020204" pitchFamily="18" charset="0"/>
                        <a:cs typeface="+mn-cs"/>
                      </a:endParaRPr>
                    </a:p>
                    <a:p>
                      <a:pPr marL="1828800" lvl="3" indent="-457200" algn="r" rtl="1">
                        <a:buFont typeface="Arial" panose="020B0604020202020204" pitchFamily="34" charset="0"/>
                        <a:buChar char="•"/>
                        <a:defRPr/>
                      </a:pPr>
                      <a:r>
                        <a:rPr lang="ar-JO" sz="2800" b="0" dirty="0">
                          <a:latin typeface="Bookman Old Style" panose="02050604050505020204" pitchFamily="18" charset="0"/>
                          <a:cs typeface="+mn-cs"/>
                        </a:rPr>
                        <a:t>اختيار المدرب</a:t>
                      </a:r>
                      <a:endParaRPr lang="en-US" sz="2800" b="0" dirty="0">
                        <a:latin typeface="Bookman Old Style" panose="02050604050505020204" pitchFamily="18" charset="0"/>
                        <a:cs typeface="+mn-cs"/>
                      </a:endParaRPr>
                    </a:p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ar-JO" sz="2800" b="0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2800" b="1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marL="112255" marR="112255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0" y="6478537"/>
            <a:ext cx="762000" cy="365125"/>
          </a:xfrm>
        </p:spPr>
        <p:txBody>
          <a:bodyPr/>
          <a:lstStyle/>
          <a:p>
            <a:fld id="{C54596C8-92EE-4584-A9EB-70A8CB5D8AAB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462331"/>
            <a:ext cx="4873869" cy="365125"/>
          </a:xfrm>
        </p:spPr>
        <p:txBody>
          <a:bodyPr/>
          <a:lstStyle/>
          <a:p>
            <a:r>
              <a:rPr lang="ar-SA" dirty="0"/>
              <a:t>د. </a:t>
            </a:r>
            <a:r>
              <a:rPr lang="ar-JO" dirty="0"/>
              <a:t>زاهي ياسين،</a:t>
            </a:r>
            <a:r>
              <a:rPr lang="ar-SA" dirty="0"/>
              <a:t> تدريب وتطوير الموارد البشرية</a:t>
            </a:r>
            <a:r>
              <a:rPr lang="ar-JO" dirty="0"/>
              <a:t> </a:t>
            </a:r>
            <a:r>
              <a:rPr lang="en-US" dirty="0"/>
              <a:t> HRMA 302/Spring 201</a:t>
            </a:r>
            <a:r>
              <a:rPr lang="ar-JO" dirty="0"/>
              <a:t>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9011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91124553"/>
              </p:ext>
            </p:extLst>
          </p:nvPr>
        </p:nvGraphicFramePr>
        <p:xfrm>
          <a:off x="0" y="476672"/>
          <a:ext cx="9144000" cy="638132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14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381328">
                <a:tc>
                  <a:txBody>
                    <a:bodyPr/>
                    <a:lstStyle/>
                    <a:p>
                      <a:pPr marL="0" marR="0" indent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ar-SA" sz="2800" b="1" dirty="0">
                          <a:solidFill>
                            <a:srgbClr val="C00000"/>
                          </a:solidFill>
                        </a:rPr>
                        <a:t>مرحلة أثناء التدريب</a:t>
                      </a:r>
                      <a:endParaRPr lang="ar-JO" sz="2800" b="1" dirty="0">
                        <a:solidFill>
                          <a:srgbClr val="C00000"/>
                        </a:solidFill>
                      </a:endParaRPr>
                    </a:p>
                    <a:p>
                      <a:pPr algn="just" rtl="1">
                        <a:buFontTx/>
                        <a:buNone/>
                      </a:pPr>
                      <a:r>
                        <a:rPr lang="ar-SA" sz="2800" b="1" dirty="0">
                          <a:solidFill>
                            <a:schemeClr val="accent2"/>
                          </a:solidFill>
                        </a:rPr>
                        <a:t>تتم عملية التقييم في هذه المرحلة من خلال</a:t>
                      </a:r>
                      <a:r>
                        <a:rPr lang="en-US" sz="2800" b="1" dirty="0">
                          <a:solidFill>
                            <a:schemeClr val="accent2"/>
                          </a:solidFill>
                        </a:rPr>
                        <a:t>:</a:t>
                      </a:r>
                      <a:endParaRPr lang="ar-JO" sz="2800" b="0" dirty="0">
                        <a:solidFill>
                          <a:schemeClr val="dk1"/>
                        </a:solidFill>
                      </a:endParaRPr>
                    </a:p>
                    <a:p>
                      <a:pPr marL="514350" indent="-514350" algn="just" rtl="1">
                        <a:buFont typeface="+mj-lt"/>
                        <a:buAutoNum type="arabicPeriod"/>
                      </a:pPr>
                      <a:r>
                        <a:rPr lang="ar-SA" sz="2800" dirty="0"/>
                        <a:t>تقييم خطوات تنفيذ البرنامج التدريبي ويشمل تقييم الوسائل المستخدمة في التدريب ، الوقت المخصص للتدريب وتوزيعه ، الطرق والتقنيات المستخدمة في التدريب </a:t>
                      </a:r>
                      <a:endParaRPr lang="ar-JO" sz="2800" dirty="0"/>
                    </a:p>
                    <a:p>
                      <a:pPr marL="514350" indent="-514350" algn="just" rtl="1">
                        <a:buFont typeface="+mj-lt"/>
                        <a:buAutoNum type="arabicPeriod"/>
                      </a:pPr>
                      <a:r>
                        <a:rPr lang="ar-SA" sz="2800" dirty="0"/>
                        <a:t>تقييم أداء المدرب والمتدرب خلال تنفيذ البرنامج ، ويشمل هذا قياس تحصيل واداء المتدربين ومعرفة مدى تجاوبهم </a:t>
                      </a:r>
                      <a:r>
                        <a:rPr lang="ar-JO" sz="2800" dirty="0"/>
                        <a:t>وحضورهم.....</a:t>
                      </a:r>
                    </a:p>
                    <a:p>
                      <a:pPr marL="0" indent="0" algn="just" rtl="1">
                        <a:buFont typeface="+mj-lt"/>
                        <a:buNone/>
                      </a:pPr>
                      <a:endParaRPr lang="ar-JO" sz="2800" dirty="0"/>
                    </a:p>
                    <a:p>
                      <a:pPr marL="0" indent="0" algn="just" rtl="1">
                        <a:buFont typeface="+mj-lt"/>
                        <a:buNone/>
                      </a:pPr>
                      <a:r>
                        <a:rPr lang="ar-JO" sz="2800" dirty="0"/>
                        <a:t>وكذلك</a:t>
                      </a:r>
                      <a:r>
                        <a:rPr lang="ar-JO" sz="2800" baseline="0" dirty="0"/>
                        <a:t> يتم إستخدام  أدوات تقييم مثل الملاحظة والمقابلة مع المدرب والمشاركين أثناء التدريب.</a:t>
                      </a:r>
                      <a:endParaRPr lang="ar-JO" sz="2800" dirty="0"/>
                    </a:p>
                    <a:p>
                      <a:pPr marL="514350" indent="-514350" algn="just" rtl="1">
                        <a:buFont typeface="+mj-lt"/>
                        <a:buAutoNum type="arabicPeriod"/>
                      </a:pPr>
                      <a:endParaRPr lang="ar-JO" sz="2800" b="0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2800" b="1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marL="112255" marR="112255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0" y="6478537"/>
            <a:ext cx="762000" cy="365125"/>
          </a:xfrm>
        </p:spPr>
        <p:txBody>
          <a:bodyPr/>
          <a:lstStyle/>
          <a:p>
            <a:fld id="{C54596C8-92EE-4584-A9EB-70A8CB5D8AAB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462331"/>
            <a:ext cx="4873869" cy="365125"/>
          </a:xfrm>
        </p:spPr>
        <p:txBody>
          <a:bodyPr/>
          <a:lstStyle/>
          <a:p>
            <a:r>
              <a:rPr lang="ar-SA" dirty="0"/>
              <a:t>د. </a:t>
            </a:r>
            <a:r>
              <a:rPr lang="ar-JO" dirty="0"/>
              <a:t>زاهي ياسين،</a:t>
            </a:r>
            <a:r>
              <a:rPr lang="ar-SA" dirty="0"/>
              <a:t> تدريب وتطوير الموارد البشرية</a:t>
            </a:r>
            <a:r>
              <a:rPr lang="ar-JO" dirty="0"/>
              <a:t> </a:t>
            </a:r>
            <a:r>
              <a:rPr lang="en-US" dirty="0"/>
              <a:t> HRMA 302/Spring 201</a:t>
            </a:r>
            <a:r>
              <a:rPr lang="ar-JO" dirty="0"/>
              <a:t>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8165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11684619"/>
              </p:ext>
            </p:extLst>
          </p:nvPr>
        </p:nvGraphicFramePr>
        <p:xfrm>
          <a:off x="0" y="476672"/>
          <a:ext cx="9144000" cy="638132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14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381328">
                <a:tc>
                  <a:txBody>
                    <a:bodyPr/>
                    <a:lstStyle/>
                    <a:p>
                      <a:pPr marL="0" marR="0" indent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ar-SA" sz="2800" b="1" dirty="0">
                          <a:solidFill>
                            <a:srgbClr val="C00000"/>
                          </a:solidFill>
                        </a:rPr>
                        <a:t>مرحلة ما بعد التدريب</a:t>
                      </a:r>
                      <a:endParaRPr lang="ar-JO" sz="2800" b="1" kern="1200" baseline="0" dirty="0">
                        <a:solidFill>
                          <a:srgbClr val="C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r" rtl="1">
                        <a:buFontTx/>
                        <a:buNone/>
                      </a:pPr>
                      <a:r>
                        <a:rPr lang="ar-SA" sz="2400" b="1" dirty="0"/>
                        <a:t>وتركز على نوعين من التقييم هما</a:t>
                      </a:r>
                      <a:r>
                        <a:rPr lang="en-US" sz="2400" b="1" dirty="0"/>
                        <a:t> </a:t>
                      </a:r>
                      <a:r>
                        <a:rPr lang="ar-JO" sz="2400" b="1" dirty="0"/>
                        <a:t>:</a:t>
                      </a:r>
                      <a:br>
                        <a:rPr lang="ar-JO" sz="2400" b="1" dirty="0"/>
                      </a:br>
                      <a:r>
                        <a:rPr lang="ar-JO" sz="2400" b="1" dirty="0"/>
                        <a:t>1-</a:t>
                      </a:r>
                      <a:r>
                        <a:rPr lang="ar-JO" sz="2400" b="1" baseline="0" dirty="0"/>
                        <a:t> </a:t>
                      </a:r>
                      <a:r>
                        <a:rPr lang="ar-SA" sz="2400" b="1" dirty="0">
                          <a:solidFill>
                            <a:srgbClr val="3333FF"/>
                          </a:solidFill>
                        </a:rPr>
                        <a:t>تقييم المتدربين بعد نهاية البرنامج</a:t>
                      </a:r>
                      <a:endParaRPr lang="en-US" sz="2400" dirty="0">
                        <a:solidFill>
                          <a:srgbClr val="3333FF"/>
                        </a:solidFill>
                      </a:endParaRPr>
                    </a:p>
                    <a:p>
                      <a:pPr algn="r" rtl="1">
                        <a:buFontTx/>
                        <a:buNone/>
                      </a:pPr>
                      <a:r>
                        <a:rPr lang="en-US" sz="2400" dirty="0"/>
                        <a:t>     </a:t>
                      </a:r>
                      <a:r>
                        <a:rPr lang="ar-SA" sz="2800" dirty="0"/>
                        <a:t>وهنا يقوم المتدربون بتقييم البرنامج التدريبي ويشمل هذا التقييم أهداف البرنامج ، مواضيع التدريب ، وسائل التدريب ، الطرق المستخدمة في التدريب ، وقت البرنامج، مدة البرنامج ، قاعات التدريب، قدرات المدرب وغيرها</a:t>
                      </a:r>
                      <a:r>
                        <a:rPr lang="en-US" sz="2800" dirty="0"/>
                        <a:t> .</a:t>
                      </a:r>
                    </a:p>
                    <a:p>
                      <a:pPr algn="r" rtl="1">
                        <a:buFontTx/>
                        <a:buNone/>
                      </a:pPr>
                      <a:r>
                        <a:rPr lang="ar-SA" sz="2800" dirty="0"/>
                        <a:t>ويعتبر هذا العامل عامل رئيسي في وضع تصورات واستراتيجيات التدريب واتخاذ قرارات التغيير ، ذلك ان المتدرب هو المستهدف الاول من العملية التدريبية وبالتالي فان ملاحظاته واحكامه تعتبر من المدخلات الضرورية في تقييم البرنامج التدربيى ، هذا مع ملاحظة موضوعية تقييم المتدربين</a:t>
                      </a:r>
                      <a:r>
                        <a:rPr lang="en-US" sz="2800" dirty="0"/>
                        <a:t>.</a:t>
                      </a:r>
                      <a:r>
                        <a:rPr lang="en-US" sz="2400" dirty="0"/>
                        <a:t> </a:t>
                      </a:r>
                      <a:endParaRPr lang="ar-JO" sz="2400" dirty="0"/>
                    </a:p>
                    <a:p>
                      <a:pPr algn="r" rtl="1">
                        <a:buFontTx/>
                        <a:buNone/>
                      </a:pPr>
                      <a:r>
                        <a:rPr lang="ar-JO" sz="2400" dirty="0">
                          <a:solidFill>
                            <a:srgbClr val="FF0000"/>
                          </a:solidFill>
                        </a:rPr>
                        <a:t>كذلك</a:t>
                      </a:r>
                      <a:r>
                        <a:rPr lang="ar-JO" sz="2400" baseline="0" dirty="0">
                          <a:solidFill>
                            <a:srgbClr val="FF0000"/>
                          </a:solidFill>
                        </a:rPr>
                        <a:t> يقوم المدرب بتقييم المشاركين من حيث المشاركة والحضور والتفاعل في اثناء التدريب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  <a:p>
                      <a:pPr algn="r" rtl="1">
                        <a:buFontTx/>
                        <a:buNone/>
                      </a:pPr>
                      <a:r>
                        <a:rPr lang="ar-JO" sz="2400" b="1" dirty="0">
                          <a:solidFill>
                            <a:srgbClr val="3333FF"/>
                          </a:solidFill>
                        </a:rPr>
                        <a:t>2-</a:t>
                      </a:r>
                      <a:r>
                        <a:rPr lang="ar-JO" sz="2400" b="1" baseline="0" dirty="0">
                          <a:solidFill>
                            <a:srgbClr val="3333FF"/>
                          </a:solidFill>
                        </a:rPr>
                        <a:t> </a:t>
                      </a:r>
                      <a:r>
                        <a:rPr lang="ar-SA" sz="2400" b="1" dirty="0">
                          <a:solidFill>
                            <a:srgbClr val="3333FF"/>
                          </a:solidFill>
                        </a:rPr>
                        <a:t>تقييم أثر التدريب</a:t>
                      </a:r>
                      <a:endParaRPr lang="en-US" sz="2400" dirty="0">
                        <a:solidFill>
                          <a:srgbClr val="3333FF"/>
                        </a:solidFill>
                      </a:endParaRPr>
                    </a:p>
                    <a:p>
                      <a:pPr algn="r" rtl="1">
                        <a:buFontTx/>
                        <a:buNone/>
                      </a:pPr>
                      <a:r>
                        <a:rPr lang="ar-SA" sz="2800" dirty="0"/>
                        <a:t>يعتبر هذا الجزء من تقييم ما بعد التدريب </a:t>
                      </a:r>
                      <a:r>
                        <a:rPr lang="ar-JO" sz="2800" dirty="0"/>
                        <a:t>و</a:t>
                      </a:r>
                      <a:r>
                        <a:rPr lang="ar-SA" sz="2800" dirty="0"/>
                        <a:t>الهدف النهائي لعملية التقييم ، حيث إن هدف التدريب </a:t>
                      </a:r>
                      <a:r>
                        <a:rPr lang="ar-JO" sz="2800" dirty="0"/>
                        <a:t>هو </a:t>
                      </a:r>
                      <a:r>
                        <a:rPr lang="ar-SA" sz="2800" dirty="0"/>
                        <a:t>رفع كفاءة العاملين وبالتالي زيادة وتطوير </a:t>
                      </a:r>
                      <a:r>
                        <a:rPr lang="ar-JO" sz="2800" dirty="0"/>
                        <a:t>أداء</a:t>
                      </a:r>
                      <a:r>
                        <a:rPr lang="ar-SA" sz="2800" dirty="0"/>
                        <a:t> ال</a:t>
                      </a:r>
                      <a:r>
                        <a:rPr lang="ar-JO" sz="2800" dirty="0"/>
                        <a:t>منظمة.</a:t>
                      </a:r>
                      <a:endParaRPr lang="ar-JO" sz="2800" b="0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2800" b="1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marL="112255" marR="112255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0" y="6478537"/>
            <a:ext cx="762000" cy="365125"/>
          </a:xfrm>
        </p:spPr>
        <p:txBody>
          <a:bodyPr/>
          <a:lstStyle/>
          <a:p>
            <a:fld id="{C54596C8-92EE-4584-A9EB-70A8CB5D8AAB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462331"/>
            <a:ext cx="4873869" cy="365125"/>
          </a:xfrm>
        </p:spPr>
        <p:txBody>
          <a:bodyPr/>
          <a:lstStyle/>
          <a:p>
            <a:r>
              <a:rPr lang="ar-SA" dirty="0"/>
              <a:t>د. </a:t>
            </a:r>
            <a:r>
              <a:rPr lang="ar-JO" dirty="0"/>
              <a:t>زاهي ياسين،</a:t>
            </a:r>
            <a:r>
              <a:rPr lang="ar-SA" dirty="0"/>
              <a:t> تدريب وتطوير الموارد البشرية</a:t>
            </a:r>
            <a:r>
              <a:rPr lang="ar-JO" dirty="0"/>
              <a:t> </a:t>
            </a:r>
            <a:r>
              <a:rPr lang="en-US" dirty="0"/>
              <a:t> HRMA 302/Spring 201</a:t>
            </a:r>
            <a:r>
              <a:rPr lang="ar-JO" dirty="0"/>
              <a:t>6</a:t>
            </a:r>
            <a:endParaRPr lang="en-US" dirty="0"/>
          </a:p>
        </p:txBody>
      </p:sp>
      <p:sp>
        <p:nvSpPr>
          <p:cNvPr id="3" name="Rounded Rectangle 2"/>
          <p:cNvSpPr/>
          <p:nvPr/>
        </p:nvSpPr>
        <p:spPr>
          <a:xfrm>
            <a:off x="179512" y="836712"/>
            <a:ext cx="3096344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JO" dirty="0"/>
              <a:t>أستبيان تقييم المشاركين لبرامج التدريب</a:t>
            </a:r>
          </a:p>
          <a:p>
            <a:pPr algn="ctr"/>
            <a:r>
              <a:rPr lang="ar-JO" dirty="0"/>
              <a:t>أستبيان تقييم المدرب للمشاركين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312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31386765"/>
              </p:ext>
            </p:extLst>
          </p:nvPr>
        </p:nvGraphicFramePr>
        <p:xfrm>
          <a:off x="0" y="476672"/>
          <a:ext cx="9144000" cy="638132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14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381328">
                <a:tc>
                  <a:txBody>
                    <a:bodyPr/>
                    <a:lstStyle/>
                    <a:p>
                      <a:pPr marL="342900" marR="0" indent="-34290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Tx/>
                        <a:buChar char="-"/>
                      </a:pPr>
                      <a:r>
                        <a:rPr lang="ar-JO" sz="2400" b="1" kern="1200" dirty="0">
                          <a:solidFill>
                            <a:srgbClr val="3333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معايير تقييم برامج</a:t>
                      </a:r>
                      <a:r>
                        <a:rPr lang="ar-JO" sz="2400" b="1" kern="1200" baseline="0" dirty="0">
                          <a:solidFill>
                            <a:srgbClr val="3333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التدريب</a:t>
                      </a:r>
                    </a:p>
                    <a:p>
                      <a:pPr marL="0" marR="0" indent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Tx/>
                        <a:buNone/>
                      </a:pPr>
                      <a:r>
                        <a:rPr lang="ar-JO" sz="2400" b="1" kern="1200" baseline="0" dirty="0">
                          <a:solidFill>
                            <a:srgbClr val="3333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هناك معايير للتقييم تستخدم في معظم المنظمات العالمية:</a:t>
                      </a:r>
                    </a:p>
                    <a:p>
                      <a:pPr marL="0" marR="0" indent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Tx/>
                        <a:buNone/>
                      </a:pPr>
                      <a:r>
                        <a:rPr lang="ar-JO" sz="2800" b="1" kern="1200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1- المعايير الاربع التي تعود الى (</a:t>
                      </a:r>
                      <a:r>
                        <a:rPr lang="ar-JO" sz="28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دونالد</a:t>
                      </a:r>
                      <a:r>
                        <a:rPr lang="ar-SA" sz="28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كيرك باتريك</a:t>
                      </a:r>
                      <a:r>
                        <a:rPr lang="ar-SA" sz="28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8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Donald </a:t>
                      </a:r>
                      <a:r>
                        <a:rPr lang="en-US" sz="2800" b="1" kern="1200" dirty="0" err="1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Kerk</a:t>
                      </a:r>
                      <a:r>
                        <a:rPr lang="en-US" sz="28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800" b="1" kern="1200" dirty="0" err="1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Patrik</a:t>
                      </a:r>
                      <a:r>
                        <a:rPr lang="en-US" sz="28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ar-JO" sz="28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0" marR="0" indent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Tx/>
                        <a:buNone/>
                      </a:pPr>
                      <a:r>
                        <a:rPr lang="ar-JO" sz="28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2- </a:t>
                      </a:r>
                      <a:r>
                        <a:rPr lang="ar-SA" sz="28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العائد من الاستثمار </a:t>
                      </a:r>
                      <a:r>
                        <a:rPr lang="en-US" sz="28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(Return on Investment)  (ROI)</a:t>
                      </a:r>
                      <a:r>
                        <a:rPr lang="ar-JO" sz="28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يعود الى </a:t>
                      </a:r>
                      <a:r>
                        <a:rPr lang="ar-SA" sz="28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الجمعية الأمريكية للتدريب والتطوير </a:t>
                      </a:r>
                      <a:endParaRPr lang="ar-JO" sz="2800" b="1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Tx/>
                        <a:buNone/>
                      </a:pPr>
                      <a:endParaRPr lang="ar-JO" sz="2400" b="1" kern="1200" dirty="0">
                        <a:solidFill>
                          <a:srgbClr val="3333FF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JO" sz="2800" b="1" dirty="0">
                          <a:solidFill>
                            <a:srgbClr val="FF0000"/>
                          </a:solidFill>
                          <a:effectLst/>
                        </a:rPr>
                        <a:t>وبذلك</a:t>
                      </a:r>
                      <a:r>
                        <a:rPr lang="ar-JO" sz="2800" b="1" baseline="0" dirty="0">
                          <a:solidFill>
                            <a:srgbClr val="FF0000"/>
                          </a:solidFill>
                          <a:effectLst/>
                        </a:rPr>
                        <a:t> يكون عدد المعايير خمسة</a:t>
                      </a:r>
                      <a:endParaRPr lang="en-US" sz="2800" b="1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marL="112255" marR="112255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0" y="6478537"/>
            <a:ext cx="762000" cy="365125"/>
          </a:xfrm>
        </p:spPr>
        <p:txBody>
          <a:bodyPr/>
          <a:lstStyle/>
          <a:p>
            <a:fld id="{C54596C8-92EE-4584-A9EB-70A8CB5D8AAB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462331"/>
            <a:ext cx="4873869" cy="365125"/>
          </a:xfrm>
        </p:spPr>
        <p:txBody>
          <a:bodyPr/>
          <a:lstStyle/>
          <a:p>
            <a:r>
              <a:rPr lang="ar-SA" dirty="0"/>
              <a:t>د. </a:t>
            </a:r>
            <a:r>
              <a:rPr lang="ar-JO" dirty="0"/>
              <a:t>زاهي ياسين،</a:t>
            </a:r>
            <a:r>
              <a:rPr lang="ar-SA" dirty="0"/>
              <a:t> تدريب وتطوير الموارد البشرية</a:t>
            </a:r>
            <a:r>
              <a:rPr lang="ar-JO" dirty="0"/>
              <a:t> </a:t>
            </a:r>
            <a:r>
              <a:rPr lang="en-US" dirty="0"/>
              <a:t> HRMA 302/Spring 201</a:t>
            </a:r>
            <a:r>
              <a:rPr lang="ar-JO" dirty="0"/>
              <a:t>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1272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1"/>
          <p:cNvGraphicFramePr>
            <a:graphicFrameLocks noGrp="1"/>
          </p:cNvGraphicFramePr>
          <p:nvPr>
            <p:ph idx="1"/>
          </p:nvPr>
        </p:nvGraphicFramePr>
        <p:xfrm>
          <a:off x="0" y="476672"/>
          <a:ext cx="9144000" cy="638132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14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381328">
                <a:tc>
                  <a:txBody>
                    <a:bodyPr/>
                    <a:lstStyle/>
                    <a:p>
                      <a:pPr marL="342900" marR="0" indent="-34290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Tx/>
                        <a:buChar char="-"/>
                      </a:pPr>
                      <a:r>
                        <a:rPr lang="ar-JO" sz="2400" b="1" kern="1200" dirty="0">
                          <a:solidFill>
                            <a:srgbClr val="3333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معايير تقييم برامج</a:t>
                      </a:r>
                      <a:r>
                        <a:rPr lang="ar-JO" sz="2400" b="1" kern="1200" baseline="0" dirty="0">
                          <a:solidFill>
                            <a:srgbClr val="3333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التدريب</a:t>
                      </a:r>
                    </a:p>
                    <a:p>
                      <a:pPr marL="0" marR="0" indent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Tx/>
                        <a:buNone/>
                      </a:pPr>
                      <a:r>
                        <a:rPr lang="ar-JO" sz="2800" b="1" kern="1200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1- المعايير الاربع التي تعود الى (</a:t>
                      </a:r>
                      <a:r>
                        <a:rPr lang="ar-JO" sz="28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دونالد</a:t>
                      </a:r>
                      <a:r>
                        <a:rPr lang="ar-SA" sz="28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كيرك باتريك</a:t>
                      </a:r>
                      <a:r>
                        <a:rPr lang="ar-SA" sz="28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8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Donald </a:t>
                      </a:r>
                      <a:r>
                        <a:rPr lang="en-US" sz="2800" b="1" kern="1200" dirty="0" err="1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Kerk</a:t>
                      </a:r>
                      <a:r>
                        <a:rPr lang="en-US" sz="28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800" b="1" kern="1200" dirty="0" err="1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Patrik</a:t>
                      </a:r>
                      <a:r>
                        <a:rPr lang="en-US" sz="28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ar-JO" sz="28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algn="r" rtl="1"/>
                      <a:r>
                        <a:rPr lang="ar-SA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ويقسم باتريك هذا المنهج إلى أربعة مستويات أساسية يعتمد كل منها على الآخر</a:t>
                      </a:r>
                      <a:r>
                        <a:rPr lang="ar-JO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،</a:t>
                      </a:r>
                      <a:r>
                        <a:rPr lang="ar-SA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بحيث يمكن استخدام</a:t>
                      </a:r>
                      <a:r>
                        <a:rPr lang="ar-JO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النتيجة</a:t>
                      </a:r>
                      <a:r>
                        <a:rPr lang="ar-SA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التي تحصل عليها من كل مستوى لخدمة المستوى التالي له</a:t>
                      </a:r>
                      <a:r>
                        <a:rPr lang="ar-JO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،</a:t>
                      </a:r>
                      <a:r>
                        <a:rPr lang="ar-SA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وهذه المستويات الأربعة هي:-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r" rtl="1"/>
                      <a:r>
                        <a:rPr lang="ar-JO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 algn="r" rtl="1">
                        <a:buFont typeface="+mj-lt"/>
                        <a:buAutoNum type="arabicPeriod"/>
                      </a:pPr>
                      <a:r>
                        <a:rPr lang="ar-SA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رد الفعل	   </a:t>
                      </a:r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Reaction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lvl="0" indent="-342900" algn="r" rtl="1">
                        <a:buFont typeface="+mj-lt"/>
                        <a:buAutoNum type="arabicPeriod"/>
                      </a:pPr>
                      <a:r>
                        <a:rPr lang="ar-SA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التعليم		</a:t>
                      </a:r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Learning  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lvl="0" indent="-342900" algn="r" rtl="1">
                        <a:buFont typeface="+mj-lt"/>
                        <a:buAutoNum type="arabicPeriod"/>
                      </a:pPr>
                      <a:r>
                        <a:rPr lang="ar-SA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السلوك    	 </a:t>
                      </a:r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Behavior </a:t>
                      </a:r>
                      <a:r>
                        <a:rPr lang="ar-SA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ar-SA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lvl="0" indent="-342900" algn="r" rtl="1">
                        <a:buFont typeface="+mj-lt"/>
                        <a:buAutoNum type="arabicPeriod"/>
                      </a:pPr>
                      <a:r>
                        <a:rPr lang="ar-SA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النتائج          </a:t>
                      </a:r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Results        </a:t>
                      </a:r>
                      <a:r>
                        <a:rPr lang="ar-SA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Tx/>
                        <a:buNone/>
                      </a:pPr>
                      <a:endParaRPr lang="ar-JO" sz="2800" b="1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2255" marR="112255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0" y="6478537"/>
            <a:ext cx="762000" cy="365125"/>
          </a:xfrm>
        </p:spPr>
        <p:txBody>
          <a:bodyPr/>
          <a:lstStyle/>
          <a:p>
            <a:fld id="{C54596C8-92EE-4584-A9EB-70A8CB5D8AAB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462331"/>
            <a:ext cx="4873869" cy="365125"/>
          </a:xfrm>
        </p:spPr>
        <p:txBody>
          <a:bodyPr/>
          <a:lstStyle/>
          <a:p>
            <a:r>
              <a:rPr lang="ar-SA" dirty="0"/>
              <a:t>د. </a:t>
            </a:r>
            <a:r>
              <a:rPr lang="ar-JO" dirty="0"/>
              <a:t>زاهي ياسين،</a:t>
            </a:r>
            <a:r>
              <a:rPr lang="ar-SA" dirty="0"/>
              <a:t> تدريب وتطوير الموارد البشرية</a:t>
            </a:r>
            <a:r>
              <a:rPr lang="ar-JO" dirty="0"/>
              <a:t> </a:t>
            </a:r>
            <a:r>
              <a:rPr lang="en-US" dirty="0"/>
              <a:t> HRMA 302/Spring 201</a:t>
            </a:r>
            <a:r>
              <a:rPr lang="ar-JO" dirty="0"/>
              <a:t>6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7474" y="2780928"/>
            <a:ext cx="5191125" cy="354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8426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45315535"/>
              </p:ext>
            </p:extLst>
          </p:nvPr>
        </p:nvGraphicFramePr>
        <p:xfrm>
          <a:off x="0" y="476672"/>
          <a:ext cx="9144000" cy="638132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14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381328">
                <a:tc>
                  <a:txBody>
                    <a:bodyPr/>
                    <a:lstStyle/>
                    <a:p>
                      <a:pPr marL="342900" marR="0" indent="-34290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Tx/>
                        <a:buChar char="-"/>
                      </a:pPr>
                      <a:r>
                        <a:rPr lang="ar-JO" sz="2400" b="1" kern="1200" dirty="0">
                          <a:solidFill>
                            <a:srgbClr val="3333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معايير تقييم برامج</a:t>
                      </a:r>
                      <a:r>
                        <a:rPr lang="ar-JO" sz="2400" b="1" kern="1200" baseline="0" dirty="0">
                          <a:solidFill>
                            <a:srgbClr val="3333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التدريب</a:t>
                      </a:r>
                    </a:p>
                    <a:p>
                      <a:pPr algn="r" rtl="1"/>
                      <a:r>
                        <a:rPr lang="ar-SA" sz="2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المستويات الخمسة للتقييم :</a:t>
                      </a:r>
                      <a:endParaRPr lang="en-US" sz="2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 algn="r" rtl="1">
                        <a:lnSpc>
                          <a:spcPct val="150000"/>
                        </a:lnSpc>
                      </a:pPr>
                      <a:r>
                        <a:rPr lang="ar-SA" sz="3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المستوى الأول : درجة التفاعل بين أطراف  العملية التدريبية .</a:t>
                      </a:r>
                      <a:endParaRPr lang="en-US" sz="3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 algn="r" rtl="1">
                        <a:lnSpc>
                          <a:spcPct val="150000"/>
                        </a:lnSpc>
                      </a:pPr>
                      <a:r>
                        <a:rPr lang="ar-SA" sz="3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المستوى الثاني : درجة التعلم الذي </a:t>
                      </a:r>
                      <a:r>
                        <a:rPr lang="ar-JO" sz="3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ي</a:t>
                      </a:r>
                      <a:r>
                        <a:rPr lang="ar-SA" sz="3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حوز</a:t>
                      </a:r>
                      <a:r>
                        <a:rPr lang="ar-JO" sz="3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ه</a:t>
                      </a:r>
                      <a:r>
                        <a:rPr lang="ar-SA" sz="3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المتدرب.</a:t>
                      </a:r>
                      <a:endParaRPr lang="en-US" sz="3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 algn="r" rtl="1">
                        <a:lnSpc>
                          <a:spcPct val="150000"/>
                        </a:lnSpc>
                      </a:pPr>
                      <a:r>
                        <a:rPr lang="ar-SA" sz="3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المستوى الثالث : التطبيق في واقع العمل.</a:t>
                      </a:r>
                      <a:endParaRPr lang="en-US" sz="3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 algn="r" rtl="1">
                        <a:lnSpc>
                          <a:spcPct val="150000"/>
                        </a:lnSpc>
                      </a:pPr>
                      <a:r>
                        <a:rPr lang="ar-SA" sz="3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المستوى الرابع : قياس نتائج ذلك التطبيق على الأداء.</a:t>
                      </a:r>
                      <a:endParaRPr lang="en-US" sz="3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 algn="r" rtl="1">
                        <a:lnSpc>
                          <a:spcPct val="150000"/>
                        </a:lnSpc>
                      </a:pPr>
                      <a:r>
                        <a:rPr lang="ar-SA" sz="3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المستوى الخامس : العائد من الاستثمار في كل ما سبق.</a:t>
                      </a:r>
                      <a:endParaRPr lang="en-US" sz="3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2255" marR="112255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0" y="6478537"/>
            <a:ext cx="762000" cy="365125"/>
          </a:xfrm>
        </p:spPr>
        <p:txBody>
          <a:bodyPr/>
          <a:lstStyle/>
          <a:p>
            <a:fld id="{C54596C8-92EE-4584-A9EB-70A8CB5D8AAB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462331"/>
            <a:ext cx="4873869" cy="365125"/>
          </a:xfrm>
        </p:spPr>
        <p:txBody>
          <a:bodyPr/>
          <a:lstStyle/>
          <a:p>
            <a:r>
              <a:rPr lang="ar-SA" dirty="0"/>
              <a:t>د. </a:t>
            </a:r>
            <a:r>
              <a:rPr lang="ar-JO" dirty="0"/>
              <a:t>زاهي ياسين،</a:t>
            </a:r>
            <a:r>
              <a:rPr lang="ar-SA" dirty="0"/>
              <a:t> تدريب وتطوير الموارد البشرية</a:t>
            </a:r>
            <a:r>
              <a:rPr lang="ar-JO" dirty="0"/>
              <a:t> </a:t>
            </a:r>
            <a:r>
              <a:rPr lang="en-US" dirty="0"/>
              <a:t> HRMA 302/Spring 201</a:t>
            </a:r>
            <a:r>
              <a:rPr lang="ar-JO" dirty="0"/>
              <a:t>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6951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69270890"/>
              </p:ext>
            </p:extLst>
          </p:nvPr>
        </p:nvGraphicFramePr>
        <p:xfrm>
          <a:off x="0" y="476672"/>
          <a:ext cx="9144000" cy="638132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14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381328">
                <a:tc>
                  <a:txBody>
                    <a:bodyPr/>
                    <a:lstStyle/>
                    <a:p>
                      <a:pPr marL="342900" marR="0" indent="-34290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Tx/>
                        <a:buChar char="-"/>
                      </a:pPr>
                      <a:r>
                        <a:rPr lang="ar-JO" sz="2400" b="1" kern="1200" dirty="0">
                          <a:solidFill>
                            <a:srgbClr val="3333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معايير تقييم برامج</a:t>
                      </a:r>
                      <a:r>
                        <a:rPr lang="ar-JO" sz="2400" b="1" kern="1200" baseline="0" dirty="0">
                          <a:solidFill>
                            <a:srgbClr val="3333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التدريب</a:t>
                      </a:r>
                    </a:p>
                    <a:p>
                      <a:pPr marL="0" marR="0" indent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Tx/>
                        <a:buNone/>
                      </a:pPr>
                      <a:r>
                        <a:rPr lang="ar-JO" sz="3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ولكن</a:t>
                      </a:r>
                      <a:r>
                        <a:rPr lang="ar-JO" sz="32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كيف نستطيع </a:t>
                      </a:r>
                      <a:r>
                        <a:rPr lang="ar-JO" sz="3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أن </a:t>
                      </a:r>
                      <a:r>
                        <a:rPr lang="ar-SA" sz="3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نتأكد أن المشاركين في برنامج معين قد تفاعل</a:t>
                      </a:r>
                      <a:r>
                        <a:rPr lang="ar-JO" sz="3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وا</a:t>
                      </a:r>
                      <a:r>
                        <a:rPr lang="ar-SA" sz="3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(المستوى الأول) وتعلموا (المستوى الثاني) وطبقوا (المستوى الثالث) ونجحوا في تطبيق (المستوى الرابع) و </a:t>
                      </a:r>
                      <a:r>
                        <a:rPr lang="ar-JO" sz="3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هل </a:t>
                      </a:r>
                      <a:r>
                        <a:rPr lang="ar-SA" sz="3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الجهد التدريبي </a:t>
                      </a:r>
                      <a:r>
                        <a:rPr lang="ar-JO" sz="3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هذا</a:t>
                      </a:r>
                      <a:r>
                        <a:rPr lang="ar-SA" sz="3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يستحق كل العناء والوقت ، والمال ؟ .</a:t>
                      </a:r>
                      <a:endParaRPr lang="ar-JO" sz="3200" b="1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2255" marR="112255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0" y="6478537"/>
            <a:ext cx="762000" cy="365125"/>
          </a:xfrm>
        </p:spPr>
        <p:txBody>
          <a:bodyPr/>
          <a:lstStyle/>
          <a:p>
            <a:fld id="{C54596C8-92EE-4584-A9EB-70A8CB5D8AAB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462331"/>
            <a:ext cx="4873869" cy="365125"/>
          </a:xfrm>
        </p:spPr>
        <p:txBody>
          <a:bodyPr/>
          <a:lstStyle/>
          <a:p>
            <a:r>
              <a:rPr lang="ar-SA" dirty="0"/>
              <a:t>د. </a:t>
            </a:r>
            <a:r>
              <a:rPr lang="ar-JO" dirty="0"/>
              <a:t>زاهي ياسين،</a:t>
            </a:r>
            <a:r>
              <a:rPr lang="ar-SA" dirty="0"/>
              <a:t> تدريب وتطوير الموارد البشرية</a:t>
            </a:r>
            <a:r>
              <a:rPr lang="ar-JO" dirty="0"/>
              <a:t> </a:t>
            </a:r>
            <a:r>
              <a:rPr lang="en-US" dirty="0"/>
              <a:t> HRMA 302/Spring 201</a:t>
            </a:r>
            <a:r>
              <a:rPr lang="ar-JO" dirty="0"/>
              <a:t>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1650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81071579"/>
              </p:ext>
            </p:extLst>
          </p:nvPr>
        </p:nvGraphicFramePr>
        <p:xfrm>
          <a:off x="0" y="476672"/>
          <a:ext cx="9144000" cy="638132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14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381328">
                <a:tc>
                  <a:txBody>
                    <a:bodyPr/>
                    <a:lstStyle/>
                    <a:p>
                      <a:pPr marL="342900" marR="0" indent="-34290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Tx/>
                        <a:buChar char="-"/>
                      </a:pPr>
                      <a:r>
                        <a:rPr lang="ar-JO" sz="2400" b="1" kern="1200" dirty="0">
                          <a:solidFill>
                            <a:srgbClr val="3333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معايير تقييم برامج</a:t>
                      </a:r>
                      <a:r>
                        <a:rPr lang="ar-JO" sz="2400" b="1" kern="1200" baseline="0" dirty="0">
                          <a:solidFill>
                            <a:srgbClr val="3333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التدريب</a:t>
                      </a:r>
                    </a:p>
                    <a:p>
                      <a:pPr marL="0" marR="0" indent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Tx/>
                        <a:buNone/>
                      </a:pPr>
                      <a:r>
                        <a:rPr lang="ar-JO" sz="2400" b="1" kern="1200" baseline="0" dirty="0">
                          <a:solidFill>
                            <a:srgbClr val="3333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باستخدام نموذج كيركباتريك</a:t>
                      </a:r>
                    </a:p>
                    <a:p>
                      <a:pPr marL="342900" marR="0" indent="-34290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Tx/>
                        <a:buChar char="-"/>
                      </a:pPr>
                      <a:r>
                        <a:rPr lang="ar-JO" sz="2800" b="1" kern="1200" baseline="0" dirty="0">
                          <a:solidFill>
                            <a:srgbClr val="3333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كيف يمكن تقييم المستوى الاول (رد الفعل</a:t>
                      </a:r>
                      <a:r>
                        <a:rPr lang="en-US" sz="2800" b="1" kern="1200" baseline="0" dirty="0">
                          <a:solidFill>
                            <a:srgbClr val="3333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Reaction </a:t>
                      </a:r>
                      <a:r>
                        <a:rPr lang="ar-JO" sz="2800" b="1" kern="1200" baseline="0" dirty="0">
                          <a:solidFill>
                            <a:srgbClr val="3333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342900" marR="0" indent="-34290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Tx/>
                        <a:buChar char="-"/>
                      </a:pPr>
                      <a:r>
                        <a:rPr lang="ar-JO" sz="2800" b="1" kern="1200" baseline="0" dirty="0">
                          <a:solidFill>
                            <a:srgbClr val="3333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ردود الفعل من المشاركين والمدرب (الاستبيان لكل منهما)</a:t>
                      </a:r>
                    </a:p>
                    <a:p>
                      <a:pPr marL="342900" marR="0" indent="-34290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Tx/>
                        <a:buChar char="-"/>
                      </a:pPr>
                      <a:r>
                        <a:rPr lang="ar-JO" sz="2800" b="1" kern="1200" baseline="0" dirty="0">
                          <a:solidFill>
                            <a:srgbClr val="3333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تعليقات رسمية من المشاركين والمدرب</a:t>
                      </a:r>
                    </a:p>
                  </a:txBody>
                  <a:tcPr marL="112255" marR="112255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0" y="6478537"/>
            <a:ext cx="762000" cy="365125"/>
          </a:xfrm>
        </p:spPr>
        <p:txBody>
          <a:bodyPr/>
          <a:lstStyle/>
          <a:p>
            <a:fld id="{C54596C8-92EE-4584-A9EB-70A8CB5D8AAB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462331"/>
            <a:ext cx="4873869" cy="365125"/>
          </a:xfrm>
        </p:spPr>
        <p:txBody>
          <a:bodyPr/>
          <a:lstStyle/>
          <a:p>
            <a:r>
              <a:rPr lang="ar-SA" dirty="0"/>
              <a:t>د. </a:t>
            </a:r>
            <a:r>
              <a:rPr lang="ar-JO" dirty="0"/>
              <a:t>زاهي ياسين،</a:t>
            </a:r>
            <a:r>
              <a:rPr lang="ar-SA" dirty="0"/>
              <a:t> تدريب وتطوير الموارد البشرية</a:t>
            </a:r>
            <a:r>
              <a:rPr lang="ar-JO" dirty="0"/>
              <a:t> </a:t>
            </a:r>
            <a:r>
              <a:rPr lang="en-US" dirty="0"/>
              <a:t> HRMA 302/Spring 201</a:t>
            </a:r>
            <a:r>
              <a:rPr lang="ar-JO" dirty="0"/>
              <a:t>6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3573016"/>
            <a:ext cx="4064201" cy="1008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2144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00474841"/>
              </p:ext>
            </p:extLst>
          </p:nvPr>
        </p:nvGraphicFramePr>
        <p:xfrm>
          <a:off x="0" y="476672"/>
          <a:ext cx="9144000" cy="638132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14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381328">
                <a:tc>
                  <a:txBody>
                    <a:bodyPr/>
                    <a:lstStyle/>
                    <a:p>
                      <a:pPr marL="342900" marR="0" indent="-34290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Tx/>
                        <a:buChar char="-"/>
                      </a:pPr>
                      <a:r>
                        <a:rPr lang="ar-JO" sz="2400" b="1" kern="1200" dirty="0">
                          <a:solidFill>
                            <a:srgbClr val="3333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معايير تقييم برامج</a:t>
                      </a:r>
                      <a:r>
                        <a:rPr lang="ar-JO" sz="2400" b="1" kern="1200" baseline="0" dirty="0">
                          <a:solidFill>
                            <a:srgbClr val="3333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التدريب</a:t>
                      </a:r>
                    </a:p>
                    <a:p>
                      <a:pPr marL="0" marR="0" indent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Tx/>
                        <a:buNone/>
                      </a:pPr>
                      <a:r>
                        <a:rPr lang="ar-JO" sz="2400" b="1" kern="1200" baseline="0" dirty="0">
                          <a:solidFill>
                            <a:srgbClr val="3333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باستخدام نموذج كيركباتريك</a:t>
                      </a:r>
                    </a:p>
                    <a:p>
                      <a:pPr marL="342900" marR="0" indent="-34290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Tx/>
                        <a:buChar char="-"/>
                      </a:pPr>
                      <a:r>
                        <a:rPr lang="ar-JO" sz="2800" b="1" kern="1200" baseline="0" dirty="0">
                          <a:solidFill>
                            <a:srgbClr val="3333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كيف يمكن تقييم المستوى الثاني (التعلم/</a:t>
                      </a:r>
                      <a:r>
                        <a:rPr lang="en-US" sz="2800" b="1" kern="1200" baseline="0" dirty="0">
                          <a:solidFill>
                            <a:srgbClr val="3333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Learning  </a:t>
                      </a:r>
                      <a:r>
                        <a:rPr lang="ar-JO" sz="2800" b="1" kern="1200" baseline="0" dirty="0">
                          <a:solidFill>
                            <a:srgbClr val="3333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342900" marR="0" indent="-34290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Tx/>
                        <a:buChar char="-"/>
                      </a:pPr>
                      <a:r>
                        <a:rPr lang="ar-JO" sz="2800" b="1" kern="1200" baseline="0" dirty="0">
                          <a:solidFill>
                            <a:srgbClr val="3333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تقييم نتائج الاختبار النهائي</a:t>
                      </a:r>
                    </a:p>
                    <a:p>
                      <a:pPr marL="342900" marR="0" indent="-34290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Tx/>
                        <a:buChar char="-"/>
                      </a:pPr>
                      <a:r>
                        <a:rPr lang="ar-JO" sz="2800" b="1" kern="1200" baseline="0" dirty="0">
                          <a:solidFill>
                            <a:srgbClr val="3333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تقييم إجابات المشاركين التطبيقية</a:t>
                      </a:r>
                    </a:p>
                    <a:p>
                      <a:pPr marL="342900" marR="0" indent="-34290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Tx/>
                        <a:buChar char="-"/>
                      </a:pPr>
                      <a:r>
                        <a:rPr lang="ar-JO" sz="2800" b="1" kern="1200" baseline="0" dirty="0">
                          <a:solidFill>
                            <a:srgbClr val="3333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تقارير المشرفون في العمل</a:t>
                      </a:r>
                    </a:p>
                  </a:txBody>
                  <a:tcPr marL="112255" marR="112255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0" y="6478537"/>
            <a:ext cx="762000" cy="365125"/>
          </a:xfrm>
        </p:spPr>
        <p:txBody>
          <a:bodyPr/>
          <a:lstStyle/>
          <a:p>
            <a:fld id="{C54596C8-92EE-4584-A9EB-70A8CB5D8AAB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462331"/>
            <a:ext cx="4873869" cy="365125"/>
          </a:xfrm>
        </p:spPr>
        <p:txBody>
          <a:bodyPr/>
          <a:lstStyle/>
          <a:p>
            <a:r>
              <a:rPr lang="ar-SA" dirty="0"/>
              <a:t>د. </a:t>
            </a:r>
            <a:r>
              <a:rPr lang="ar-JO" dirty="0"/>
              <a:t>زاهي ياسين،</a:t>
            </a:r>
            <a:r>
              <a:rPr lang="ar-SA" dirty="0"/>
              <a:t> تدريب وتطوير الموارد البشرية</a:t>
            </a:r>
            <a:r>
              <a:rPr lang="ar-JO" dirty="0"/>
              <a:t> </a:t>
            </a:r>
            <a:r>
              <a:rPr lang="en-US" dirty="0"/>
              <a:t> HRMA 302/Spring 201</a:t>
            </a:r>
            <a:r>
              <a:rPr lang="ar-JO" dirty="0"/>
              <a:t>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9552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88201761"/>
              </p:ext>
            </p:extLst>
          </p:nvPr>
        </p:nvGraphicFramePr>
        <p:xfrm>
          <a:off x="0" y="476672"/>
          <a:ext cx="9144000" cy="706221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14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381328">
                <a:tc>
                  <a:txBody>
                    <a:bodyPr/>
                    <a:lstStyle/>
                    <a:p>
                      <a:pPr marL="0" marR="0" indent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Tx/>
                        <a:buNone/>
                      </a:pPr>
                      <a:r>
                        <a:rPr lang="ar-JO" sz="2400" b="1" kern="1200" dirty="0">
                          <a:solidFill>
                            <a:srgbClr val="3333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الفصل الرابع : تقييم برامج التدريب</a:t>
                      </a:r>
                    </a:p>
                    <a:p>
                      <a:pPr marL="0" marR="0" indent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Tx/>
                        <a:buNone/>
                      </a:pPr>
                      <a:r>
                        <a:rPr lang="ar-JO" sz="2400" b="1" kern="1200" dirty="0">
                          <a:solidFill>
                            <a:srgbClr val="3333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	أهمية تقييم برامج التدريب</a:t>
                      </a:r>
                    </a:p>
                    <a:p>
                      <a:pPr marL="0" marR="0" indent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Tx/>
                        <a:buNone/>
                      </a:pPr>
                      <a:r>
                        <a:rPr lang="ar-JO" sz="2400" b="1" kern="1200" dirty="0">
                          <a:solidFill>
                            <a:srgbClr val="3333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	معايير تقييم برامج التدريب</a:t>
                      </a:r>
                    </a:p>
                    <a:p>
                      <a:pPr marL="0" marR="0" indent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Tx/>
                        <a:buNone/>
                      </a:pPr>
                      <a:r>
                        <a:rPr lang="ar-JO" sz="2400" b="1" kern="1200" dirty="0">
                          <a:solidFill>
                            <a:srgbClr val="3333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	أسباب تقييم  برامج التدريب</a:t>
                      </a:r>
                    </a:p>
                    <a:p>
                      <a:pPr marL="0" marR="0" indent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Tx/>
                        <a:buNone/>
                      </a:pPr>
                      <a:r>
                        <a:rPr lang="ar-JO" sz="2400" b="1" kern="1200" dirty="0">
                          <a:solidFill>
                            <a:srgbClr val="3333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	خطوات عملية التقييم</a:t>
                      </a:r>
                    </a:p>
                    <a:p>
                      <a:pPr marL="0" marR="0" indent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Tx/>
                        <a:buNone/>
                      </a:pPr>
                      <a:r>
                        <a:rPr lang="ar-JO" sz="2400" b="1" kern="1200" dirty="0">
                          <a:solidFill>
                            <a:srgbClr val="3333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	مخرجات التقييم</a:t>
                      </a:r>
                    </a:p>
                    <a:p>
                      <a:pPr marL="0" marR="0" indent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Tx/>
                        <a:buNone/>
                      </a:pPr>
                      <a:r>
                        <a:rPr lang="ar-JO" sz="2400" b="1" kern="1200" dirty="0">
                          <a:solidFill>
                            <a:srgbClr val="3333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	تحديد العائد من التدريب</a:t>
                      </a:r>
                    </a:p>
                    <a:p>
                      <a:pPr marL="0" marR="0" indent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Tx/>
                        <a:buNone/>
                      </a:pPr>
                      <a:r>
                        <a:rPr lang="ar-JO" sz="2400" b="1" kern="1200" dirty="0">
                          <a:solidFill>
                            <a:srgbClr val="3333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	تقييم المدربين</a:t>
                      </a:r>
                    </a:p>
                    <a:p>
                      <a:pPr marL="0" marR="0" indent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Tx/>
                        <a:buNone/>
                      </a:pPr>
                      <a:r>
                        <a:rPr lang="ar-JO" sz="2400" b="1" kern="1200" dirty="0">
                          <a:solidFill>
                            <a:srgbClr val="3333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	تقييم الدورات التدريبية </a:t>
                      </a:r>
                    </a:p>
                    <a:p>
                      <a:pPr marL="0" marR="0" indent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Tx/>
                        <a:buNone/>
                      </a:pPr>
                      <a:r>
                        <a:rPr lang="ar-JO" sz="2400" b="1" kern="1200" dirty="0">
                          <a:solidFill>
                            <a:srgbClr val="3333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	استبيان تقييم الدورات التدريبية</a:t>
                      </a:r>
                    </a:p>
                    <a:p>
                      <a:pPr marL="0" marR="0" indent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Tx/>
                        <a:buNone/>
                      </a:pPr>
                      <a:r>
                        <a:rPr lang="ar-JO" sz="2400" b="1" kern="1200" dirty="0">
                          <a:solidFill>
                            <a:srgbClr val="3333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	أمثلة تطبيقية</a:t>
                      </a:r>
                    </a:p>
                    <a:p>
                      <a:pPr marL="342900" marR="0" indent="-34290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Tx/>
                        <a:buChar char="-"/>
                      </a:pPr>
                      <a:endParaRPr lang="ar-JO" sz="2400" b="1" kern="1200" dirty="0">
                        <a:solidFill>
                          <a:srgbClr val="3333FF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2800" b="1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marL="112255" marR="112255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0" y="6478537"/>
            <a:ext cx="762000" cy="365125"/>
          </a:xfrm>
        </p:spPr>
        <p:txBody>
          <a:bodyPr/>
          <a:lstStyle/>
          <a:p>
            <a:fld id="{C54596C8-92EE-4584-A9EB-70A8CB5D8AA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462331"/>
            <a:ext cx="4873869" cy="365125"/>
          </a:xfrm>
        </p:spPr>
        <p:txBody>
          <a:bodyPr/>
          <a:lstStyle/>
          <a:p>
            <a:r>
              <a:rPr lang="ar-SA" dirty="0"/>
              <a:t>د. </a:t>
            </a:r>
            <a:r>
              <a:rPr lang="ar-JO" dirty="0"/>
              <a:t>زاهي ياسين،</a:t>
            </a:r>
            <a:r>
              <a:rPr lang="ar-SA" dirty="0"/>
              <a:t> تدريب وتطوير الموارد البشرية</a:t>
            </a:r>
            <a:r>
              <a:rPr lang="ar-JO" dirty="0"/>
              <a:t> </a:t>
            </a:r>
            <a:r>
              <a:rPr lang="en-US" dirty="0"/>
              <a:t> HRMA 302/Spring 201</a:t>
            </a:r>
            <a:r>
              <a:rPr lang="ar-JO" dirty="0"/>
              <a:t>6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548680"/>
            <a:ext cx="4067944" cy="3008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6984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2174166"/>
              </p:ext>
            </p:extLst>
          </p:nvPr>
        </p:nvGraphicFramePr>
        <p:xfrm>
          <a:off x="0" y="476672"/>
          <a:ext cx="9144000" cy="638132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14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381328">
                <a:tc>
                  <a:txBody>
                    <a:bodyPr/>
                    <a:lstStyle/>
                    <a:p>
                      <a:pPr marL="342900" marR="0" indent="-34290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Tx/>
                        <a:buChar char="-"/>
                      </a:pPr>
                      <a:r>
                        <a:rPr lang="ar-JO" sz="2400" b="1" kern="1200" dirty="0">
                          <a:solidFill>
                            <a:srgbClr val="3333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معايير تقييم برامج</a:t>
                      </a:r>
                      <a:r>
                        <a:rPr lang="ar-JO" sz="2400" b="1" kern="1200" baseline="0" dirty="0">
                          <a:solidFill>
                            <a:srgbClr val="3333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التدريب</a:t>
                      </a:r>
                    </a:p>
                    <a:p>
                      <a:pPr marL="0" marR="0" indent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Tx/>
                        <a:buNone/>
                      </a:pPr>
                      <a:r>
                        <a:rPr lang="ar-JO" sz="2400" b="1" kern="1200" baseline="0" dirty="0">
                          <a:solidFill>
                            <a:srgbClr val="3333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باستخدام نموذج كيركباتريك</a:t>
                      </a:r>
                    </a:p>
                    <a:p>
                      <a:pPr marL="342900" marR="0" indent="-34290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Tx/>
                        <a:buChar char="-"/>
                      </a:pPr>
                      <a:r>
                        <a:rPr lang="ar-JO" sz="2800" b="1" kern="1200" baseline="0" dirty="0">
                          <a:solidFill>
                            <a:srgbClr val="3333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كيف يمكن تقييم المستوى الثالث (السلوك/</a:t>
                      </a:r>
                      <a:r>
                        <a:rPr lang="en-US" sz="2800" b="1" kern="1200" baseline="0" dirty="0">
                          <a:solidFill>
                            <a:srgbClr val="3333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Behavior  </a:t>
                      </a:r>
                      <a:r>
                        <a:rPr lang="ar-JO" sz="2800" b="1" kern="1200" baseline="0" dirty="0">
                          <a:solidFill>
                            <a:srgbClr val="3333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342900" marR="0" indent="-34290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Tx/>
                        <a:buChar char="-"/>
                      </a:pPr>
                      <a:r>
                        <a:rPr lang="ar-JO" sz="2800" b="1" kern="1200" baseline="0" dirty="0">
                          <a:solidFill>
                            <a:srgbClr val="3333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تقييم استبيان التقييم الذاتي في نهاية التدريب</a:t>
                      </a:r>
                    </a:p>
                    <a:p>
                      <a:pPr marL="342900" marR="0" indent="-342900" algn="just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ar-JO" sz="2800" b="1" kern="1200" baseline="0" dirty="0">
                          <a:solidFill>
                            <a:srgbClr val="3333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ملاحظة والمراقبة سلوك المشاركين في العمل</a:t>
                      </a:r>
                    </a:p>
                    <a:p>
                      <a:pPr marL="342900" marR="0" indent="-342900" algn="just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ar-JO" sz="2800" b="1" kern="1200" baseline="0" dirty="0">
                          <a:solidFill>
                            <a:srgbClr val="3333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التقارير الواردة من العملاء والموظفين والمشاركين</a:t>
                      </a:r>
                    </a:p>
                  </a:txBody>
                  <a:tcPr marL="112255" marR="112255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0" y="6478537"/>
            <a:ext cx="762000" cy="365125"/>
          </a:xfrm>
        </p:spPr>
        <p:txBody>
          <a:bodyPr/>
          <a:lstStyle/>
          <a:p>
            <a:fld id="{C54596C8-92EE-4584-A9EB-70A8CB5D8AAB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462331"/>
            <a:ext cx="4873869" cy="365125"/>
          </a:xfrm>
        </p:spPr>
        <p:txBody>
          <a:bodyPr/>
          <a:lstStyle/>
          <a:p>
            <a:r>
              <a:rPr lang="ar-SA" dirty="0"/>
              <a:t>د. </a:t>
            </a:r>
            <a:r>
              <a:rPr lang="ar-JO" dirty="0"/>
              <a:t>زاهي ياسين،</a:t>
            </a:r>
            <a:r>
              <a:rPr lang="ar-SA" dirty="0"/>
              <a:t> تدريب وتطوير الموارد البشرية</a:t>
            </a:r>
            <a:r>
              <a:rPr lang="ar-JO" dirty="0"/>
              <a:t> </a:t>
            </a:r>
            <a:r>
              <a:rPr lang="en-US" dirty="0"/>
              <a:t> HRMA 302/Spring 201</a:t>
            </a:r>
            <a:r>
              <a:rPr lang="ar-JO" dirty="0"/>
              <a:t>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3839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04847166"/>
              </p:ext>
            </p:extLst>
          </p:nvPr>
        </p:nvGraphicFramePr>
        <p:xfrm>
          <a:off x="0" y="476672"/>
          <a:ext cx="9144000" cy="638132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14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381328">
                <a:tc>
                  <a:txBody>
                    <a:bodyPr/>
                    <a:lstStyle/>
                    <a:p>
                      <a:pPr marL="342900" marR="0" indent="-34290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Tx/>
                        <a:buChar char="-"/>
                      </a:pPr>
                      <a:r>
                        <a:rPr lang="ar-JO" sz="2400" b="1" kern="1200" dirty="0">
                          <a:solidFill>
                            <a:srgbClr val="3333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معايير تقييم برامج</a:t>
                      </a:r>
                      <a:r>
                        <a:rPr lang="ar-JO" sz="2400" b="1" kern="1200" baseline="0" dirty="0">
                          <a:solidFill>
                            <a:srgbClr val="3333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التدريب</a:t>
                      </a:r>
                    </a:p>
                    <a:p>
                      <a:pPr marL="0" marR="0" indent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Tx/>
                        <a:buNone/>
                      </a:pPr>
                      <a:r>
                        <a:rPr lang="ar-JO" sz="2400" b="1" kern="1200" baseline="0" dirty="0">
                          <a:solidFill>
                            <a:srgbClr val="3333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باستخدام نموذج كيركباتريك</a:t>
                      </a:r>
                    </a:p>
                    <a:p>
                      <a:pPr marL="342900" marR="0" indent="-34290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Tx/>
                        <a:buChar char="-"/>
                      </a:pPr>
                      <a:r>
                        <a:rPr lang="ar-JO" sz="2800" b="1" kern="1200" baseline="0" dirty="0">
                          <a:solidFill>
                            <a:srgbClr val="3333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كيف يمكن تقييم المستوى الرابع (النتائج/</a:t>
                      </a:r>
                      <a:r>
                        <a:rPr lang="en-US" sz="2800" b="1" kern="1200" baseline="0" dirty="0">
                          <a:solidFill>
                            <a:srgbClr val="3333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Results  </a:t>
                      </a:r>
                      <a:r>
                        <a:rPr lang="ar-JO" sz="2800" b="1" kern="1200" baseline="0" dirty="0">
                          <a:solidFill>
                            <a:srgbClr val="3333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342900" marR="0" indent="-34290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Tx/>
                        <a:buChar char="-"/>
                      </a:pPr>
                      <a:r>
                        <a:rPr lang="ar-JO" sz="2800" b="1" kern="1200" baseline="0" dirty="0">
                          <a:solidFill>
                            <a:srgbClr val="3333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التقارير المالية للقسم والمنظمة</a:t>
                      </a:r>
                    </a:p>
                    <a:p>
                      <a:pPr marL="342900" marR="0" indent="-34290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Tx/>
                        <a:buChar char="-"/>
                      </a:pPr>
                      <a:r>
                        <a:rPr lang="ar-JO" sz="2800" b="1" kern="1200" baseline="0" dirty="0">
                          <a:solidFill>
                            <a:srgbClr val="3333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نسبة إنتاجية الموظف قبل وبعد التدريب</a:t>
                      </a:r>
                    </a:p>
                    <a:p>
                      <a:pPr marL="342900" marR="0" indent="-34290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Tx/>
                        <a:buChar char="-"/>
                      </a:pPr>
                      <a:r>
                        <a:rPr lang="ar-JO" sz="2800" b="1" kern="1200" baseline="0" dirty="0">
                          <a:solidFill>
                            <a:srgbClr val="3333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تقييم الاداء وتقييم المشرف والمدير</a:t>
                      </a:r>
                    </a:p>
                  </a:txBody>
                  <a:tcPr marL="112255" marR="112255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0" y="6478537"/>
            <a:ext cx="762000" cy="365125"/>
          </a:xfrm>
        </p:spPr>
        <p:txBody>
          <a:bodyPr/>
          <a:lstStyle/>
          <a:p>
            <a:fld id="{C54596C8-92EE-4584-A9EB-70A8CB5D8AAB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462331"/>
            <a:ext cx="4873869" cy="365125"/>
          </a:xfrm>
        </p:spPr>
        <p:txBody>
          <a:bodyPr/>
          <a:lstStyle/>
          <a:p>
            <a:r>
              <a:rPr lang="ar-SA" dirty="0"/>
              <a:t>د. </a:t>
            </a:r>
            <a:r>
              <a:rPr lang="ar-JO" dirty="0"/>
              <a:t>زاهي ياسين،</a:t>
            </a:r>
            <a:r>
              <a:rPr lang="ar-SA" dirty="0"/>
              <a:t> تدريب وتطوير الموارد البشرية</a:t>
            </a:r>
            <a:r>
              <a:rPr lang="ar-JO" dirty="0"/>
              <a:t> </a:t>
            </a:r>
            <a:r>
              <a:rPr lang="en-US" dirty="0"/>
              <a:t> HRMA 302/Spring 201</a:t>
            </a:r>
            <a:r>
              <a:rPr lang="ar-JO" dirty="0"/>
              <a:t>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7988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65088065"/>
              </p:ext>
            </p:extLst>
          </p:nvPr>
        </p:nvGraphicFramePr>
        <p:xfrm>
          <a:off x="0" y="476672"/>
          <a:ext cx="9144000" cy="638132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14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381328">
                <a:tc>
                  <a:txBody>
                    <a:bodyPr/>
                    <a:lstStyle/>
                    <a:p>
                      <a:pPr marL="342900" marR="0" indent="-34290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Tx/>
                        <a:buChar char="-"/>
                      </a:pPr>
                      <a:r>
                        <a:rPr lang="ar-JO" sz="2400" b="1" kern="1200" dirty="0">
                          <a:solidFill>
                            <a:srgbClr val="3333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معايير تقييم برامج</a:t>
                      </a:r>
                      <a:r>
                        <a:rPr lang="ar-JO" sz="2400" b="1" kern="1200" baseline="0" dirty="0">
                          <a:solidFill>
                            <a:srgbClr val="3333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التدريب</a:t>
                      </a:r>
                    </a:p>
                    <a:p>
                      <a:pPr marL="0" marR="0" indent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Tx/>
                        <a:buNone/>
                      </a:pPr>
                      <a:r>
                        <a:rPr lang="ar-JO" sz="2400" b="1" kern="1200" baseline="0" dirty="0">
                          <a:solidFill>
                            <a:srgbClr val="3333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باستخدام </a:t>
                      </a:r>
                      <a:r>
                        <a:rPr lang="ar-SA" sz="24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العائد من الاستثمار </a:t>
                      </a:r>
                      <a:r>
                        <a:rPr lang="en-US" sz="24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(Return on Investment)  (ROI)</a:t>
                      </a:r>
                      <a:r>
                        <a:rPr lang="ar-JO" sz="24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indent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Tx/>
                        <a:buNone/>
                      </a:pPr>
                      <a:r>
                        <a:rPr lang="ar-JO" sz="2800" b="1" kern="1200" baseline="0" dirty="0">
                          <a:solidFill>
                            <a:srgbClr val="3333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العائد من الاستثمار = الارباح المتوقعة من البرنامج ÷ تكلفة البرنامج</a:t>
                      </a:r>
                    </a:p>
                    <a:p>
                      <a:pPr marL="0" marR="0" indent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Tx/>
                        <a:buNone/>
                      </a:pPr>
                      <a:r>
                        <a:rPr lang="ar-JO" sz="2800" b="1" kern="1200" baseline="0" dirty="0">
                          <a:solidFill>
                            <a:srgbClr val="3333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الارباح قد تنتج عن : (أنخفاض في التكاليف ، في نسبة الاستقالات، الغياب، والمصاريف، الاخطاء في الانتاج وغيره)</a:t>
                      </a:r>
                    </a:p>
                    <a:p>
                      <a:pPr marL="0" marR="0" indent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Tx/>
                        <a:buNone/>
                      </a:pPr>
                      <a:r>
                        <a:rPr lang="ar-JO" sz="2800" b="1" kern="1200" baseline="0" dirty="0">
                          <a:solidFill>
                            <a:srgbClr val="3333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أو قد تنتج عن زيادة في الانتاج، المبيعات، ...</a:t>
                      </a:r>
                    </a:p>
                    <a:p>
                      <a:pPr marL="0" marR="0" indent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Tx/>
                        <a:buNone/>
                      </a:pPr>
                      <a:r>
                        <a:rPr lang="ar-JO" sz="2800" b="1" kern="1200" baseline="0" dirty="0">
                          <a:solidFill>
                            <a:srgbClr val="3333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المهم هنا ان الموارد البشرية والمختصون في التدريب من يقوم بتحديد الفائدة من برامج التدريب ووضع معايير واضحة.</a:t>
                      </a:r>
                    </a:p>
                  </a:txBody>
                  <a:tcPr marL="112255" marR="112255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0" y="6478537"/>
            <a:ext cx="762000" cy="365125"/>
          </a:xfrm>
        </p:spPr>
        <p:txBody>
          <a:bodyPr/>
          <a:lstStyle/>
          <a:p>
            <a:fld id="{C54596C8-92EE-4584-A9EB-70A8CB5D8AAB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462331"/>
            <a:ext cx="4873869" cy="365125"/>
          </a:xfrm>
        </p:spPr>
        <p:txBody>
          <a:bodyPr/>
          <a:lstStyle/>
          <a:p>
            <a:r>
              <a:rPr lang="ar-SA" dirty="0"/>
              <a:t>د. </a:t>
            </a:r>
            <a:r>
              <a:rPr lang="ar-JO" dirty="0"/>
              <a:t>زاهي ياسين،</a:t>
            </a:r>
            <a:r>
              <a:rPr lang="ar-SA" dirty="0"/>
              <a:t> تدريب وتطوير الموارد البشرية</a:t>
            </a:r>
            <a:r>
              <a:rPr lang="ar-JO" dirty="0"/>
              <a:t> </a:t>
            </a:r>
            <a:r>
              <a:rPr lang="en-US" dirty="0"/>
              <a:t> HRMA 302/Spring 201</a:t>
            </a:r>
            <a:r>
              <a:rPr lang="ar-JO" dirty="0"/>
              <a:t>6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7504" y="4395406"/>
            <a:ext cx="2219325" cy="2066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1271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8600"/>
            <a:ext cx="8458200" cy="6629400"/>
          </a:xfrm>
        </p:spPr>
        <p:txBody>
          <a:bodyPr/>
          <a:lstStyle/>
          <a:p>
            <a:pPr marL="0" indent="0" algn="r" rtl="1" eaLnBrk="1" hangingPunct="1">
              <a:lnSpc>
                <a:spcPct val="90000"/>
              </a:lnSpc>
              <a:buNone/>
              <a:defRPr/>
            </a:pPr>
            <a:r>
              <a:rPr lang="ar-SA" altLang="zh-CN" sz="2400" b="1" dirty="0">
                <a:solidFill>
                  <a:srgbClr val="FF0000"/>
                </a:solidFill>
              </a:rPr>
              <a:t>تتكون المؤشرات المستخدمة لحساب القياسات السابقة من عناصر تخضع لاعتبارات شخصية وأخرى موضوعية </a:t>
            </a:r>
            <a:r>
              <a:rPr lang="ar-JO" altLang="zh-CN" sz="2400" b="1" dirty="0">
                <a:solidFill>
                  <a:srgbClr val="FF0000"/>
                </a:solidFill>
              </a:rPr>
              <a:t> </a:t>
            </a:r>
            <a:r>
              <a:rPr lang="ar-SA" altLang="zh-CN" b="1" dirty="0">
                <a:solidFill>
                  <a:schemeClr val="tx1"/>
                </a:solidFill>
              </a:rPr>
              <a:t>وهذه المؤشرات هي :</a:t>
            </a:r>
            <a:r>
              <a:rPr lang="ar-SA" altLang="zh-CN" sz="2400" b="1" dirty="0">
                <a:solidFill>
                  <a:schemeClr val="tx1"/>
                </a:solidFill>
              </a:rPr>
              <a:t> </a:t>
            </a:r>
            <a:endParaRPr lang="en-US" altLang="zh-CN" sz="2400" b="1" dirty="0">
              <a:solidFill>
                <a:schemeClr val="tx1"/>
              </a:solidFill>
              <a:ea typeface="SimSun" pitchFamily="2" charset="-122"/>
            </a:endParaRPr>
          </a:p>
          <a:p>
            <a:pPr marL="457200" indent="-457200" algn="r" rtl="1" eaLnBrk="1" hangingPunct="1">
              <a:lnSpc>
                <a:spcPct val="90000"/>
              </a:lnSpc>
              <a:buFont typeface="+mj-lt"/>
              <a:buAutoNum type="arabicPeriod"/>
              <a:defRPr/>
            </a:pPr>
            <a:r>
              <a:rPr lang="ar-SA" altLang="zh-CN" sz="2400" b="1" dirty="0">
                <a:solidFill>
                  <a:schemeClr val="tx1"/>
                </a:solidFill>
              </a:rPr>
              <a:t>الإنتاجية ( أرقام المخرجات أو المبيعات )  </a:t>
            </a:r>
          </a:p>
          <a:p>
            <a:pPr marL="457200" indent="-457200" algn="r" rtl="1" eaLnBrk="1" hangingPunct="1">
              <a:lnSpc>
                <a:spcPct val="90000"/>
              </a:lnSpc>
              <a:buFont typeface="+mj-lt"/>
              <a:buAutoNum type="arabicPeriod"/>
              <a:defRPr/>
            </a:pPr>
            <a:r>
              <a:rPr lang="ar-SA" altLang="zh-CN" sz="2400" b="1" dirty="0">
                <a:solidFill>
                  <a:schemeClr val="tx1"/>
                </a:solidFill>
              </a:rPr>
              <a:t>التكلفـة ( تكلفة الوحدة المنتجة أو تكلفة الخدمة )</a:t>
            </a:r>
          </a:p>
          <a:p>
            <a:pPr marL="457200" indent="-457200" algn="r" rtl="1" eaLnBrk="1" hangingPunct="1">
              <a:lnSpc>
                <a:spcPct val="90000"/>
              </a:lnSpc>
              <a:buFont typeface="+mj-lt"/>
              <a:buAutoNum type="arabicPeriod"/>
              <a:defRPr/>
            </a:pPr>
            <a:r>
              <a:rPr lang="ar-SA" altLang="zh-CN" sz="2400" b="1" dirty="0">
                <a:solidFill>
                  <a:schemeClr val="tx1"/>
                </a:solidFill>
              </a:rPr>
              <a:t>الوقـت  ( حساب وقت التشغيل أو انخفاض وقت تعطل الآلات ... الخ )</a:t>
            </a:r>
          </a:p>
          <a:p>
            <a:pPr marL="457200" indent="-457200" algn="r" rtl="1" eaLnBrk="1" hangingPunct="1">
              <a:lnSpc>
                <a:spcPct val="90000"/>
              </a:lnSpc>
              <a:buFont typeface="+mj-lt"/>
              <a:buAutoNum type="arabicPeriod"/>
              <a:defRPr/>
            </a:pPr>
            <a:r>
              <a:rPr lang="ar-SA" altLang="zh-CN" sz="2400" b="1" dirty="0">
                <a:solidFill>
                  <a:schemeClr val="tx1"/>
                </a:solidFill>
              </a:rPr>
              <a:t>الجـودة ( الأخطاء أو المرتجعات ... الخ ) . </a:t>
            </a:r>
          </a:p>
          <a:p>
            <a:pPr marL="457200" indent="-457200" algn="r" rtl="1" eaLnBrk="1" hangingPunct="1">
              <a:lnSpc>
                <a:spcPct val="90000"/>
              </a:lnSpc>
              <a:buFont typeface="+mj-lt"/>
              <a:buAutoNum type="arabicPeriod"/>
              <a:defRPr/>
            </a:pPr>
            <a:r>
              <a:rPr lang="ar-SA" altLang="zh-CN" sz="2400" b="1" dirty="0">
                <a:solidFill>
                  <a:schemeClr val="tx1"/>
                </a:solidFill>
              </a:rPr>
              <a:t>السلوك في بيئة العمل ( إزدياد نسب التغيب أو العنف ... الخ ) </a:t>
            </a:r>
          </a:p>
          <a:p>
            <a:pPr marL="457200" indent="-457200" algn="r" rtl="1" eaLnBrk="1" hangingPunct="1">
              <a:lnSpc>
                <a:spcPct val="90000"/>
              </a:lnSpc>
              <a:buFont typeface="+mj-lt"/>
              <a:buAutoNum type="arabicPeriod"/>
              <a:defRPr/>
            </a:pPr>
            <a:r>
              <a:rPr lang="ar-SA" altLang="zh-CN" sz="2400" b="1" dirty="0">
                <a:solidFill>
                  <a:schemeClr val="tx1"/>
                </a:solidFill>
              </a:rPr>
              <a:t>مناخ العمل ( دوران العمالة أو الصراعات ... الخ ) </a:t>
            </a:r>
          </a:p>
          <a:p>
            <a:pPr marL="457200" indent="-457200" algn="r" rtl="1" eaLnBrk="1" hangingPunct="1">
              <a:lnSpc>
                <a:spcPct val="90000"/>
              </a:lnSpc>
              <a:buFont typeface="+mj-lt"/>
              <a:buAutoNum type="arabicPeriod"/>
              <a:defRPr/>
            </a:pPr>
            <a:r>
              <a:rPr lang="ar-SA" altLang="zh-CN" sz="2400" b="1" dirty="0">
                <a:solidFill>
                  <a:schemeClr val="tx1"/>
                </a:solidFill>
              </a:rPr>
              <a:t>المناخ النفسي في بيئة العمل ( الولاء ... الخ ) </a:t>
            </a:r>
          </a:p>
          <a:p>
            <a:pPr marL="457200" indent="-457200" algn="r" rtl="1" eaLnBrk="1" hangingPunct="1">
              <a:lnSpc>
                <a:spcPct val="90000"/>
              </a:lnSpc>
              <a:buFont typeface="+mj-lt"/>
              <a:buAutoNum type="arabicPeriod"/>
              <a:defRPr/>
            </a:pPr>
            <a:r>
              <a:rPr lang="ar-SA" altLang="zh-CN" sz="2400" b="1" dirty="0">
                <a:solidFill>
                  <a:schemeClr val="tx1"/>
                </a:solidFill>
              </a:rPr>
              <a:t>المهارات المكتسبة</a:t>
            </a:r>
          </a:p>
          <a:p>
            <a:pPr marL="457200" indent="-457200" algn="r" rtl="1" eaLnBrk="1" hangingPunct="1">
              <a:lnSpc>
                <a:spcPct val="90000"/>
              </a:lnSpc>
              <a:buFont typeface="+mj-lt"/>
              <a:buAutoNum type="arabicPeriod"/>
              <a:defRPr/>
            </a:pPr>
            <a:r>
              <a:rPr lang="ar-SA" altLang="zh-CN" sz="2400" b="1" dirty="0">
                <a:solidFill>
                  <a:schemeClr val="tx1"/>
                </a:solidFill>
              </a:rPr>
              <a:t>الترقي الوظيفــي</a:t>
            </a:r>
          </a:p>
          <a:p>
            <a:pPr marL="457200" indent="-457200" algn="r" rtl="1" eaLnBrk="1" hangingPunct="1">
              <a:lnSpc>
                <a:spcPct val="90000"/>
              </a:lnSpc>
              <a:buFont typeface="+mj-lt"/>
              <a:buAutoNum type="arabicPeriod"/>
              <a:defRPr/>
            </a:pPr>
            <a:r>
              <a:rPr lang="ar-SA" altLang="zh-CN" sz="2400" b="1" dirty="0">
                <a:solidFill>
                  <a:schemeClr val="tx1"/>
                </a:solidFill>
              </a:rPr>
              <a:t>الابتكار والمبادرة الفردية في العمل</a:t>
            </a:r>
          </a:p>
          <a:p>
            <a:pPr marL="457200" indent="-457200" algn="r" rtl="1" eaLnBrk="1" hangingPunct="1">
              <a:lnSpc>
                <a:spcPct val="90000"/>
              </a:lnSpc>
              <a:buFont typeface="+mj-lt"/>
              <a:buAutoNum type="arabicPeriod"/>
              <a:defRPr/>
            </a:pPr>
            <a:r>
              <a:rPr lang="ar-SA" altLang="zh-CN" sz="2400" b="1" dirty="0">
                <a:solidFill>
                  <a:schemeClr val="tx1"/>
                </a:solidFill>
              </a:rPr>
              <a:t>تقليـل النفقــات . </a:t>
            </a:r>
          </a:p>
          <a:p>
            <a:pPr marL="457200" indent="-457200" algn="r" rtl="1" eaLnBrk="1" hangingPunct="1">
              <a:lnSpc>
                <a:spcPct val="90000"/>
              </a:lnSpc>
              <a:buFont typeface="+mj-lt"/>
              <a:buAutoNum type="arabicPeriod"/>
              <a:defRPr/>
            </a:pPr>
            <a:r>
              <a:rPr lang="ar-SA" altLang="zh-CN" sz="2400" b="1" dirty="0">
                <a:solidFill>
                  <a:schemeClr val="tx1"/>
                </a:solidFill>
              </a:rPr>
              <a:t>الالـتزام بتـوقيت التسلــــيم</a:t>
            </a:r>
            <a:endParaRPr lang="en-US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1288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56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152400"/>
            <a:ext cx="8229600" cy="808038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ar-SA" sz="2400" b="1" dirty="0">
                <a:solidFill>
                  <a:schemeClr val="tx1"/>
                </a:solidFill>
                <a:cs typeface="+mn-cs"/>
              </a:rPr>
              <a:t>نظــــم تكالـــيف التـــدريب</a:t>
            </a:r>
            <a:endParaRPr lang="en-US" sz="2400" b="1" dirty="0">
              <a:solidFill>
                <a:schemeClr val="tx1"/>
              </a:solidFill>
              <a:cs typeface="+mn-cs"/>
            </a:endParaRPr>
          </a:p>
        </p:txBody>
      </p:sp>
      <p:sp>
        <p:nvSpPr>
          <p:cNvPr id="322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990600"/>
            <a:ext cx="8382000" cy="5562600"/>
          </a:xfrm>
        </p:spPr>
        <p:txBody>
          <a:bodyPr/>
          <a:lstStyle/>
          <a:p>
            <a:pPr marL="0" indent="0" algn="r" rtl="1" eaLnBrk="1" hangingPunct="1">
              <a:buNone/>
              <a:defRPr/>
            </a:pPr>
            <a:r>
              <a:rPr lang="ar-SA" altLang="zh-CN" dirty="0">
                <a:solidFill>
                  <a:srgbClr val="C00000"/>
                </a:solidFill>
              </a:rPr>
              <a:t>1- </a:t>
            </a:r>
            <a:r>
              <a:rPr lang="ar-SA" altLang="zh-CN" b="1" dirty="0">
                <a:solidFill>
                  <a:srgbClr val="C00000"/>
                </a:solidFill>
              </a:rPr>
              <a:t>تحديد التكاليف الكلية لبرامج التدريب :</a:t>
            </a:r>
          </a:p>
          <a:p>
            <a:pPr marL="609600" indent="-609600" algn="r" rtl="1" eaLnBrk="1" hangingPunct="1">
              <a:defRPr/>
            </a:pPr>
            <a:r>
              <a:rPr lang="ar-SA" altLang="zh-CN" sz="2400" b="1" dirty="0">
                <a:solidFill>
                  <a:srgbClr val="C00000"/>
                </a:solidFill>
              </a:rPr>
              <a:t>يجب عل</a:t>
            </a:r>
            <a:r>
              <a:rPr lang="ar-JO" altLang="zh-CN" sz="2400" b="1" dirty="0">
                <a:solidFill>
                  <a:srgbClr val="C00000"/>
                </a:solidFill>
              </a:rPr>
              <a:t>ى</a:t>
            </a:r>
            <a:r>
              <a:rPr lang="ar-SA" altLang="zh-CN" sz="2400" b="1" dirty="0">
                <a:solidFill>
                  <a:srgbClr val="C00000"/>
                </a:solidFill>
              </a:rPr>
              <a:t> كل من</a:t>
            </a:r>
            <a:r>
              <a:rPr lang="ar-JO" altLang="zh-CN" sz="2400" b="1" dirty="0">
                <a:solidFill>
                  <a:srgbClr val="C00000"/>
                </a:solidFill>
              </a:rPr>
              <a:t>ظمة</a:t>
            </a:r>
            <a:r>
              <a:rPr lang="ar-SA" altLang="zh-CN" sz="2400" b="1" dirty="0">
                <a:solidFill>
                  <a:srgbClr val="C00000"/>
                </a:solidFill>
              </a:rPr>
              <a:t> أن تعلم بالتقريب مقدار الأموال التي أنفقت عل</a:t>
            </a:r>
            <a:r>
              <a:rPr lang="ar-JO" altLang="zh-CN" sz="2400" b="1" dirty="0">
                <a:solidFill>
                  <a:srgbClr val="C00000"/>
                </a:solidFill>
              </a:rPr>
              <a:t>ى</a:t>
            </a:r>
            <a:r>
              <a:rPr lang="ar-SA" altLang="zh-CN" sz="2400" b="1" dirty="0">
                <a:solidFill>
                  <a:srgbClr val="C00000"/>
                </a:solidFill>
              </a:rPr>
              <a:t> برامج التدريب . تقوم عدة من</a:t>
            </a:r>
            <a:r>
              <a:rPr lang="ar-JO" altLang="zh-CN" sz="2400" b="1" dirty="0">
                <a:solidFill>
                  <a:srgbClr val="C00000"/>
                </a:solidFill>
              </a:rPr>
              <a:t>ظمات</a:t>
            </a:r>
            <a:r>
              <a:rPr lang="ar-SA" altLang="zh-CN" sz="2400" b="1" dirty="0">
                <a:solidFill>
                  <a:srgbClr val="C00000"/>
                </a:solidFill>
              </a:rPr>
              <a:t> بحساب هذه التكاليف الآن ومقارنتها بالمن</a:t>
            </a:r>
            <a:r>
              <a:rPr lang="ar-JO" altLang="zh-CN" sz="2400" b="1" dirty="0">
                <a:solidFill>
                  <a:srgbClr val="C00000"/>
                </a:solidFill>
              </a:rPr>
              <a:t>ظمات</a:t>
            </a:r>
            <a:r>
              <a:rPr lang="ar-SA" altLang="zh-CN" sz="2400" b="1" dirty="0">
                <a:solidFill>
                  <a:srgbClr val="C00000"/>
                </a:solidFill>
              </a:rPr>
              <a:t> الأخرى</a:t>
            </a:r>
            <a:r>
              <a:rPr lang="en-US" altLang="zh-CN" sz="2400" dirty="0">
                <a:solidFill>
                  <a:srgbClr val="C00000"/>
                </a:solidFill>
                <a:ea typeface="SimSun" pitchFamily="2" charset="-122"/>
              </a:rPr>
              <a:t> </a:t>
            </a:r>
            <a:endParaRPr lang="ar-SA" altLang="zh-CN" sz="2400" b="1" dirty="0">
              <a:solidFill>
                <a:srgbClr val="C00000"/>
              </a:solidFill>
            </a:endParaRPr>
          </a:p>
          <a:p>
            <a:pPr marL="609600" indent="-609600" algn="r" rtl="1" eaLnBrk="1" hangingPunct="1">
              <a:defRPr/>
            </a:pPr>
            <a:r>
              <a:rPr lang="ar-SA" altLang="zh-CN" sz="2800" b="1" dirty="0">
                <a:solidFill>
                  <a:srgbClr val="C00000"/>
                </a:solidFill>
              </a:rPr>
              <a:t>واستخدام نظام فعال لجميع بيانات التكاليف يساعد المن</a:t>
            </a:r>
            <a:r>
              <a:rPr lang="ar-JO" altLang="zh-CN" sz="2800" b="1" dirty="0">
                <a:solidFill>
                  <a:srgbClr val="C00000"/>
                </a:solidFill>
              </a:rPr>
              <a:t>ظمة</a:t>
            </a:r>
            <a:r>
              <a:rPr lang="ar-SA" altLang="zh-CN" sz="2800" b="1" dirty="0">
                <a:solidFill>
                  <a:srgbClr val="C00000"/>
                </a:solidFill>
              </a:rPr>
              <a:t> عل</a:t>
            </a:r>
            <a:r>
              <a:rPr lang="ar-JO" altLang="zh-CN" sz="2800" b="1" dirty="0">
                <a:solidFill>
                  <a:srgbClr val="C00000"/>
                </a:solidFill>
              </a:rPr>
              <a:t>ى</a:t>
            </a:r>
            <a:r>
              <a:rPr lang="ar-SA" altLang="zh-CN" sz="2800" b="1" dirty="0">
                <a:solidFill>
                  <a:srgbClr val="C00000"/>
                </a:solidFill>
              </a:rPr>
              <a:t> أن تقوم بحساب الحجم الكلي لتكاليف برامج التدريب ، وجمع هذه المعلومات سيساعد الإدارة العليا أيضاً علي الإجابة علي هذين السؤالين :</a:t>
            </a:r>
          </a:p>
          <a:p>
            <a:pPr marL="609600" indent="-609600" algn="r" rtl="1" eaLnBrk="1" hangingPunct="1">
              <a:defRPr/>
            </a:pPr>
            <a:r>
              <a:rPr lang="ar-SA" altLang="zh-CN" sz="2800" b="1" dirty="0">
                <a:solidFill>
                  <a:srgbClr val="C00000"/>
                </a:solidFill>
              </a:rPr>
              <a:t>كم ننفق علي البرامج تنمية الموارد البشرية في الوقت الحالي مقارنة بالآخرين؟</a:t>
            </a:r>
          </a:p>
          <a:p>
            <a:pPr marL="609600" indent="-609600" algn="r" rtl="1" eaLnBrk="1" hangingPunct="1">
              <a:defRPr/>
            </a:pPr>
            <a:r>
              <a:rPr lang="ar-SA" altLang="zh-CN" sz="2800" b="1" dirty="0">
                <a:solidFill>
                  <a:srgbClr val="C00000"/>
                </a:solidFill>
              </a:rPr>
              <a:t>كم ينبغي علينا إنفاقه علي هذه البرامج </a:t>
            </a:r>
            <a:r>
              <a:rPr lang="ar-SA" altLang="zh-CN" sz="2800" b="1" dirty="0">
                <a:solidFill>
                  <a:schemeClr val="tx1"/>
                </a:solidFill>
              </a:rPr>
              <a:t>؟</a:t>
            </a:r>
            <a:endParaRPr lang="en-US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5648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5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85800"/>
            <a:ext cx="8077200" cy="731838"/>
          </a:xfrm>
        </p:spPr>
        <p:txBody>
          <a:bodyPr>
            <a:normAutofit/>
          </a:bodyPr>
          <a:lstStyle/>
          <a:p>
            <a:pPr marL="838200" indent="-838200" algn="r" eaLnBrk="1" hangingPunct="1">
              <a:defRPr/>
            </a:pPr>
            <a:r>
              <a:rPr lang="ar-SA" altLang="zh-CN" sz="3200" b="1" dirty="0">
                <a:solidFill>
                  <a:srgbClr val="3333FF"/>
                </a:solidFill>
                <a:cs typeface="+mn-cs"/>
              </a:rPr>
              <a:t>2- تحديد التكاليف النسبية لكل برنامج تدريبي :</a:t>
            </a:r>
            <a:endParaRPr lang="en-US" sz="3200" b="1" dirty="0">
              <a:solidFill>
                <a:srgbClr val="3333FF"/>
              </a:solidFill>
              <a:cs typeface="+mn-cs"/>
            </a:endParaRPr>
          </a:p>
        </p:txBody>
      </p:sp>
      <p:sp>
        <p:nvSpPr>
          <p:cNvPr id="323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6700" y="836712"/>
            <a:ext cx="8458200" cy="4800600"/>
          </a:xfrm>
        </p:spPr>
        <p:txBody>
          <a:bodyPr/>
          <a:lstStyle/>
          <a:p>
            <a:pPr algn="r" rtl="1" eaLnBrk="1" hangingPunct="1">
              <a:lnSpc>
                <a:spcPct val="125000"/>
              </a:lnSpc>
              <a:defRPr/>
            </a:pPr>
            <a:r>
              <a:rPr lang="ar-SA" altLang="zh-CN" sz="2800" b="1" dirty="0">
                <a:solidFill>
                  <a:schemeClr val="tx1"/>
                </a:solidFill>
              </a:rPr>
              <a:t>يجب أن تعلم إدارة تنمية الموارد البشرية ما هي البرامج الأكثر فعالية من ناحية التكاليف، وإن كان هناك بعض البرامج تقوم بتغطية برامج أخرى ذات تكاليف أعل</a:t>
            </a:r>
            <a:r>
              <a:rPr lang="ar-JO" altLang="zh-CN" sz="2800" b="1" dirty="0">
                <a:solidFill>
                  <a:schemeClr val="tx1"/>
                </a:solidFill>
              </a:rPr>
              <a:t>ى</a:t>
            </a:r>
            <a:r>
              <a:rPr lang="ar-SA" altLang="zh-CN" sz="2800" b="1" dirty="0">
                <a:solidFill>
                  <a:schemeClr val="tx1"/>
                </a:solidFill>
              </a:rPr>
              <a:t> ونتائج أقل ، وإن كان ذلك يتم بتدعيم من إدارة المن</a:t>
            </a:r>
            <a:r>
              <a:rPr lang="ar-JO" altLang="zh-CN" sz="2800" b="1" dirty="0">
                <a:solidFill>
                  <a:schemeClr val="tx1"/>
                </a:solidFill>
              </a:rPr>
              <a:t>ظمة</a:t>
            </a:r>
            <a:r>
              <a:rPr lang="ar-SA" altLang="zh-CN" sz="2800" b="1" dirty="0">
                <a:solidFill>
                  <a:schemeClr val="tx1"/>
                </a:solidFill>
              </a:rPr>
              <a:t> . </a:t>
            </a:r>
            <a:endParaRPr lang="ar-JO" altLang="zh-CN" sz="2800" b="1" dirty="0">
              <a:solidFill>
                <a:schemeClr val="tx1"/>
              </a:solidFill>
            </a:endParaRPr>
          </a:p>
          <a:p>
            <a:pPr algn="r" rtl="1" eaLnBrk="1" hangingPunct="1">
              <a:lnSpc>
                <a:spcPct val="125000"/>
              </a:lnSpc>
              <a:defRPr/>
            </a:pPr>
            <a:r>
              <a:rPr lang="ar-SA" altLang="zh-CN" sz="2800" b="1" dirty="0">
                <a:solidFill>
                  <a:schemeClr val="tx1"/>
                </a:solidFill>
              </a:rPr>
              <a:t>يسمح رصد تكاليف البرنامج ل</a:t>
            </a:r>
            <a:r>
              <a:rPr lang="ar-JO" altLang="zh-CN" sz="2800" b="1" dirty="0">
                <a:solidFill>
                  <a:schemeClr val="tx1"/>
                </a:solidFill>
              </a:rPr>
              <a:t>قسم</a:t>
            </a:r>
            <a:r>
              <a:rPr lang="ar-SA" altLang="zh-CN" sz="2800" b="1" dirty="0">
                <a:solidFill>
                  <a:schemeClr val="tx1"/>
                </a:solidFill>
              </a:rPr>
              <a:t> تنمية الموارد البشرية أن يقيم الأهمية النسبية للبرنامج ، وتقرير ما إذا كانت التكاليف تزيد بشكل غير متناسب أم لا .</a:t>
            </a:r>
            <a:endParaRPr lang="en-US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7530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610" name="Rectangle 2"/>
          <p:cNvSpPr>
            <a:spLocks noGrp="1" noChangeArrowheads="1"/>
          </p:cNvSpPr>
          <p:nvPr>
            <p:ph type="title"/>
          </p:nvPr>
        </p:nvSpPr>
        <p:spPr>
          <a:xfrm>
            <a:off x="1763688" y="260648"/>
            <a:ext cx="6781800" cy="1600200"/>
          </a:xfrm>
        </p:spPr>
        <p:txBody>
          <a:bodyPr>
            <a:normAutofit/>
          </a:bodyPr>
          <a:lstStyle/>
          <a:p>
            <a:pPr marL="838200" indent="-838200" algn="r" eaLnBrk="1" hangingPunct="1">
              <a:defRPr/>
            </a:pPr>
            <a:br>
              <a:rPr lang="ar-SA" sz="4000" b="1" dirty="0">
                <a:solidFill>
                  <a:srgbClr val="FFFF00"/>
                </a:solidFill>
              </a:rPr>
            </a:br>
            <a:r>
              <a:rPr lang="ar-SA" sz="3100" b="1" dirty="0">
                <a:solidFill>
                  <a:schemeClr val="tx1"/>
                </a:solidFill>
                <a:cs typeface="+mn-cs"/>
              </a:rPr>
              <a:t>3- </a:t>
            </a:r>
            <a:r>
              <a:rPr lang="ar-SA" altLang="zh-CN" sz="3100" b="1" dirty="0">
                <a:solidFill>
                  <a:schemeClr val="tx1"/>
                </a:solidFill>
                <a:cs typeface="+mn-cs"/>
              </a:rPr>
              <a:t>التنبؤ بتكاليف البرامج المقبلة :</a:t>
            </a:r>
            <a:endParaRPr lang="en-US" sz="3100" b="1" dirty="0">
              <a:solidFill>
                <a:schemeClr val="tx1"/>
              </a:solidFill>
              <a:cs typeface="+mn-cs"/>
            </a:endParaRPr>
          </a:p>
        </p:txBody>
      </p:sp>
      <p:sp>
        <p:nvSpPr>
          <p:cNvPr id="324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01688" y="1268760"/>
            <a:ext cx="7543800" cy="4831432"/>
          </a:xfrm>
        </p:spPr>
        <p:txBody>
          <a:bodyPr/>
          <a:lstStyle/>
          <a:p>
            <a:pPr algn="r" rtl="1" eaLnBrk="1" hangingPunct="1">
              <a:defRPr/>
            </a:pPr>
            <a:r>
              <a:rPr lang="ar-SA" altLang="zh-CN" b="1" dirty="0">
                <a:solidFill>
                  <a:srgbClr val="3333FF"/>
                </a:solidFill>
              </a:rPr>
              <a:t>تعد التكاليف التاريخية أفضل أساس للتنبؤ بتكاليف المستقبل . حيث تساعد بيانات التكاليف الخاصة بالبرنامج السابق عل</a:t>
            </a:r>
            <a:r>
              <a:rPr lang="ar-JO" altLang="zh-CN" b="1" dirty="0">
                <a:solidFill>
                  <a:srgbClr val="3333FF"/>
                </a:solidFill>
              </a:rPr>
              <a:t>ى</a:t>
            </a:r>
            <a:r>
              <a:rPr lang="ar-SA" altLang="zh-CN" b="1" dirty="0">
                <a:solidFill>
                  <a:srgbClr val="3333FF"/>
                </a:solidFill>
              </a:rPr>
              <a:t> تطوير بيانات قياسية نمطية لاستخدامها في تقدير تكاليف البرامج التي ستنعقد مستقبلاً .</a:t>
            </a:r>
            <a:endParaRPr lang="ar-JO" altLang="zh-CN" b="1" dirty="0">
              <a:solidFill>
                <a:srgbClr val="3333FF"/>
              </a:solidFill>
            </a:endParaRPr>
          </a:p>
          <a:p>
            <a:pPr marL="0" indent="0" algn="r" rtl="1" eaLnBrk="1" hangingPunct="1">
              <a:buNone/>
              <a:defRPr/>
            </a:pPr>
            <a:endParaRPr lang="ar-SA" altLang="zh-CN" b="1" dirty="0">
              <a:solidFill>
                <a:srgbClr val="3333FF"/>
              </a:solidFill>
            </a:endParaRPr>
          </a:p>
          <a:p>
            <a:pPr marL="0" indent="0" algn="justLow" rtl="1">
              <a:buNone/>
              <a:defRPr/>
            </a:pPr>
            <a:r>
              <a:rPr lang="ar-JO" altLang="zh-CN" sz="2800" b="1" dirty="0">
                <a:solidFill>
                  <a:schemeClr val="tx1"/>
                </a:solidFill>
              </a:rPr>
              <a:t>4</a:t>
            </a:r>
            <a:r>
              <a:rPr lang="ar-SA" altLang="zh-CN" sz="2800" b="1" dirty="0">
                <a:solidFill>
                  <a:schemeClr val="tx1"/>
                </a:solidFill>
              </a:rPr>
              <a:t>- حساب الأرباح في مقابل التكاليف لبرنامج معين</a:t>
            </a:r>
            <a:endParaRPr lang="ar-JO" altLang="zh-CN" sz="2800" b="1" dirty="0">
              <a:solidFill>
                <a:schemeClr val="tx1"/>
              </a:solidFill>
            </a:endParaRPr>
          </a:p>
          <a:p>
            <a:pPr marL="0" indent="0" algn="r" rtl="1">
              <a:buNone/>
              <a:defRPr/>
            </a:pPr>
            <a:r>
              <a:rPr lang="ar-SA" altLang="zh-CN" sz="2800" b="1" dirty="0">
                <a:solidFill>
                  <a:schemeClr val="tx1"/>
                </a:solidFill>
              </a:rPr>
              <a:t>5- تحسين كفاءة إدارة تنمية الموارد البشرية </a:t>
            </a:r>
          </a:p>
          <a:p>
            <a:pPr marL="0" indent="0" algn="r" rtl="1">
              <a:buNone/>
              <a:defRPr/>
            </a:pPr>
            <a:r>
              <a:rPr lang="ar-SA" altLang="zh-CN" sz="2800" b="1" dirty="0">
                <a:solidFill>
                  <a:schemeClr val="tx1"/>
                </a:solidFill>
              </a:rPr>
              <a:t>6- تقييم بدائل برنامج تنمية الموارد البشرية </a:t>
            </a:r>
          </a:p>
          <a:p>
            <a:pPr marL="0" indent="0" algn="r" rtl="1">
              <a:buNone/>
              <a:defRPr/>
            </a:pPr>
            <a:r>
              <a:rPr lang="ar-SA" altLang="zh-CN" sz="2800" b="1" dirty="0">
                <a:solidFill>
                  <a:schemeClr val="tx1"/>
                </a:solidFill>
              </a:rPr>
              <a:t>7- التخطيط وتدبير ميزانية عمليات العام القادم</a:t>
            </a:r>
            <a:endParaRPr lang="en-US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1535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04293019"/>
              </p:ext>
            </p:extLst>
          </p:nvPr>
        </p:nvGraphicFramePr>
        <p:xfrm>
          <a:off x="0" y="476672"/>
          <a:ext cx="9144000" cy="638132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14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381328">
                <a:tc>
                  <a:txBody>
                    <a:bodyPr/>
                    <a:lstStyle/>
                    <a:p>
                      <a:pPr marL="0" marR="0" indent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Tx/>
                        <a:buNone/>
                      </a:pPr>
                      <a:r>
                        <a:rPr lang="ar-JO" sz="2400" b="1" kern="1200" dirty="0">
                          <a:solidFill>
                            <a:srgbClr val="3333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	تقييم المدربين</a:t>
                      </a:r>
                    </a:p>
                    <a:p>
                      <a:pPr marL="342900" marR="0" indent="-34290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Tx/>
                        <a:buChar char="-"/>
                      </a:pPr>
                      <a:endParaRPr lang="ar-JO" sz="2400" b="1" kern="1200" dirty="0">
                        <a:solidFill>
                          <a:srgbClr val="3333FF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JO" sz="2800" b="1" dirty="0">
                          <a:solidFill>
                            <a:srgbClr val="FF0000"/>
                          </a:solidFill>
                          <a:effectLst/>
                        </a:rPr>
                        <a:t>يقوم</a:t>
                      </a:r>
                      <a:r>
                        <a:rPr lang="ar-JO" sz="2800" b="1" baseline="0" dirty="0">
                          <a:solidFill>
                            <a:srgbClr val="FF0000"/>
                          </a:solidFill>
                          <a:effectLst/>
                        </a:rPr>
                        <a:t> المشاركون في تقييم أداء المدرب من خلال الاستبيانات المتعددة ، وذلك لان المدرب هو من أهم العناصر في إنجاح برنامج التدريب.</a:t>
                      </a:r>
                    </a:p>
                    <a:p>
                      <a:pPr marL="0" marR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2800" b="1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marL="112255" marR="112255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0" y="6478537"/>
            <a:ext cx="762000" cy="365125"/>
          </a:xfrm>
        </p:spPr>
        <p:txBody>
          <a:bodyPr/>
          <a:lstStyle/>
          <a:p>
            <a:fld id="{C54596C8-92EE-4584-A9EB-70A8CB5D8AAB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462331"/>
            <a:ext cx="4873869" cy="365125"/>
          </a:xfrm>
        </p:spPr>
        <p:txBody>
          <a:bodyPr/>
          <a:lstStyle/>
          <a:p>
            <a:r>
              <a:rPr lang="ar-SA" dirty="0"/>
              <a:t>د. </a:t>
            </a:r>
            <a:r>
              <a:rPr lang="ar-JO" dirty="0"/>
              <a:t>زاهي ياسين،</a:t>
            </a:r>
            <a:r>
              <a:rPr lang="ar-SA" dirty="0"/>
              <a:t> تدريب وتطوير الموارد البشرية</a:t>
            </a:r>
            <a:r>
              <a:rPr lang="ar-JO" dirty="0"/>
              <a:t> </a:t>
            </a:r>
            <a:r>
              <a:rPr lang="en-US" dirty="0"/>
              <a:t> HRMA 302/Spring 201</a:t>
            </a:r>
            <a:r>
              <a:rPr lang="ar-JO" dirty="0"/>
              <a:t>6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3933056"/>
            <a:ext cx="4066384" cy="1005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2609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674" name="Rectangle 2"/>
          <p:cNvSpPr>
            <a:spLocks noGrp="1" noChangeArrowheads="1"/>
          </p:cNvSpPr>
          <p:nvPr>
            <p:ph type="title"/>
          </p:nvPr>
        </p:nvSpPr>
        <p:spPr>
          <a:xfrm>
            <a:off x="755576" y="-99392"/>
            <a:ext cx="8229600" cy="503238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ar-SA" altLang="zh-CN" sz="2400" b="1" dirty="0">
                <a:solidFill>
                  <a:schemeClr val="bg1"/>
                </a:solidFill>
                <a:cs typeface="+mn-cs"/>
              </a:rPr>
              <a:t>نموذج تقييم برنامج تدريبي تقرير </a:t>
            </a:r>
            <a:r>
              <a:rPr lang="ar-JO" altLang="zh-CN" sz="2400" b="1" dirty="0">
                <a:solidFill>
                  <a:schemeClr val="bg1"/>
                </a:solidFill>
                <a:cs typeface="+mn-cs"/>
              </a:rPr>
              <a:t>(</a:t>
            </a:r>
            <a:r>
              <a:rPr lang="ar-SA" altLang="zh-CN" sz="2400" b="1" dirty="0">
                <a:solidFill>
                  <a:schemeClr val="bg1"/>
                </a:solidFill>
                <a:cs typeface="+mn-cs"/>
              </a:rPr>
              <a:t>المتدرب</a:t>
            </a:r>
            <a:r>
              <a:rPr lang="ar-JO" altLang="zh-CN" sz="2400" b="1" dirty="0">
                <a:solidFill>
                  <a:schemeClr val="bg1"/>
                </a:solidFill>
                <a:cs typeface="+mn-cs"/>
              </a:rPr>
              <a:t>)</a:t>
            </a:r>
            <a:endParaRPr lang="en-US" sz="2400" b="1" dirty="0">
              <a:solidFill>
                <a:schemeClr val="bg1"/>
              </a:solidFill>
              <a:cs typeface="+mn-cs"/>
            </a:endParaRPr>
          </a:p>
        </p:txBody>
      </p:sp>
      <p:sp>
        <p:nvSpPr>
          <p:cNvPr id="5406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55576" y="548680"/>
            <a:ext cx="8229600" cy="1981200"/>
          </a:xfrm>
        </p:spPr>
        <p:txBody>
          <a:bodyPr/>
          <a:lstStyle/>
          <a:p>
            <a:pPr algn="r" rtl="1" eaLnBrk="1" hangingPunct="1">
              <a:lnSpc>
                <a:spcPct val="90000"/>
              </a:lnSpc>
              <a:defRPr/>
            </a:pPr>
            <a:r>
              <a:rPr lang="ar-SA" sz="1800" dirty="0">
                <a:solidFill>
                  <a:srgbClr val="FF0000"/>
                </a:solidFill>
              </a:rPr>
              <a:t>اسم البرنامج :</a:t>
            </a:r>
            <a:endParaRPr lang="ar-SA" altLang="zh-CN" sz="1800" dirty="0">
              <a:solidFill>
                <a:srgbClr val="FF0000"/>
              </a:solidFill>
            </a:endParaRPr>
          </a:p>
          <a:p>
            <a:pPr algn="r" rtl="1" eaLnBrk="1" hangingPunct="1">
              <a:lnSpc>
                <a:spcPct val="90000"/>
              </a:lnSpc>
              <a:defRPr/>
            </a:pPr>
            <a:r>
              <a:rPr lang="ar-SA" altLang="zh-CN" sz="1800" dirty="0">
                <a:solidFill>
                  <a:srgbClr val="FF0000"/>
                </a:solidFill>
              </a:rPr>
              <a:t>مكان الانعقاد :</a:t>
            </a:r>
          </a:p>
          <a:p>
            <a:pPr algn="r" rtl="1" eaLnBrk="1" hangingPunct="1">
              <a:lnSpc>
                <a:spcPct val="90000"/>
              </a:lnSpc>
              <a:defRPr/>
            </a:pPr>
            <a:r>
              <a:rPr lang="ar-SA" altLang="zh-CN" sz="1800" dirty="0">
                <a:solidFill>
                  <a:srgbClr val="FF0000"/>
                </a:solidFill>
              </a:rPr>
              <a:t>تاريخ الانعقاد :   من   /   /      إلى    /  /      </a:t>
            </a:r>
          </a:p>
          <a:p>
            <a:pPr algn="r" rtl="1" eaLnBrk="1" hangingPunct="1">
              <a:lnSpc>
                <a:spcPct val="90000"/>
              </a:lnSpc>
              <a:defRPr/>
            </a:pPr>
            <a:r>
              <a:rPr lang="ar-SA" altLang="zh-CN" sz="1800" dirty="0">
                <a:solidFill>
                  <a:srgbClr val="FF0000"/>
                </a:solidFill>
              </a:rPr>
              <a:t>اسم خبير التدريب :</a:t>
            </a:r>
          </a:p>
          <a:p>
            <a:pPr algn="r" rtl="1" eaLnBrk="1" hangingPunct="1">
              <a:lnSpc>
                <a:spcPct val="90000"/>
              </a:lnSpc>
              <a:defRPr/>
            </a:pPr>
            <a:r>
              <a:rPr lang="ar-SA" altLang="zh-CN" sz="1800" dirty="0">
                <a:solidFill>
                  <a:srgbClr val="FF0000"/>
                </a:solidFill>
              </a:rPr>
              <a:t>عزيزي المشارك : أجب عن الأسئلة التالية بكل الحرية والصدق والموضوعية</a:t>
            </a:r>
          </a:p>
          <a:p>
            <a:pPr algn="r" rtl="1" eaLnBrk="1" hangingPunct="1">
              <a:lnSpc>
                <a:spcPct val="90000"/>
              </a:lnSpc>
              <a:defRPr/>
            </a:pPr>
            <a:r>
              <a:rPr lang="ar-SA" altLang="zh-CN" sz="1800" dirty="0">
                <a:solidFill>
                  <a:srgbClr val="FF0000"/>
                </a:solidFill>
              </a:rPr>
              <a:t>ضع علامة (</a:t>
            </a:r>
            <a:r>
              <a:rPr lang="en-US" altLang="zh-CN" sz="1800" dirty="0">
                <a:solidFill>
                  <a:srgbClr val="FF0000"/>
                </a:solidFill>
                <a:sym typeface="Symbol" pitchFamily="18" charset="2"/>
              </a:rPr>
              <a:t></a:t>
            </a:r>
            <a:r>
              <a:rPr lang="ar-SA" altLang="zh-CN" sz="1800" dirty="0">
                <a:solidFill>
                  <a:srgbClr val="FF0000"/>
                </a:solidFill>
              </a:rPr>
              <a:t>) أمام الرقم الذي تراه موافقاً لوجهة نظرك :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1800" dirty="0">
              <a:solidFill>
                <a:srgbClr val="FFFF00"/>
              </a:solidFill>
            </a:endParaRPr>
          </a:p>
        </p:txBody>
      </p:sp>
      <p:graphicFrame>
        <p:nvGraphicFramePr>
          <p:cNvPr id="540726" name="Group 5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846399634"/>
              </p:ext>
            </p:extLst>
          </p:nvPr>
        </p:nvGraphicFramePr>
        <p:xfrm>
          <a:off x="0" y="2420888"/>
          <a:ext cx="9144000" cy="3805238"/>
        </p:xfrm>
        <a:graphic>
          <a:graphicData uri="http://schemas.openxmlformats.org/drawingml/2006/table">
            <a:tbl>
              <a:tblPr rtl="1"/>
              <a:tblGrid>
                <a:gridCol w="4648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842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191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2551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931863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PT Bold Dusky" pitchFamily="2" charset="-78"/>
                          <a:cs typeface="PT Bold Heading" pitchFamily="2" charset="-78"/>
                        </a:rPr>
                        <a:t>الموضوع</a:t>
                      </a: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3333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PT Bold Dusky" pitchFamily="2" charset="-78"/>
                        <a:cs typeface="PT Bold Heading" pitchFamily="2" charset="-7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PT Bold Dusky" pitchFamily="2" charset="-78"/>
                          <a:cs typeface="PT Bold Heading" pitchFamily="2" charset="-78"/>
                        </a:rPr>
                        <a:t>ضعيف 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PT Bold Dusky" pitchFamily="2" charset="-78"/>
                          <a:cs typeface="PT Bold Heading" pitchFamily="2" charset="-78"/>
                        </a:rPr>
                        <a:t>1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3333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PT Bold Dusky" pitchFamily="2" charset="-78"/>
                        <a:cs typeface="PT Bold Heading" pitchFamily="2" charset="-7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PT Bold Dusky" pitchFamily="2" charset="-78"/>
                          <a:cs typeface="PT Bold Heading" pitchFamily="2" charset="-78"/>
                        </a:rPr>
                        <a:t>مفبول 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PT Bold Dusky" pitchFamily="2" charset="-78"/>
                          <a:cs typeface="PT Bold Heading" pitchFamily="2" charset="-78"/>
                        </a:rPr>
                        <a:t>2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3333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PT Bold Dusky" pitchFamily="2" charset="-78"/>
                        <a:cs typeface="PT Bold Heading" pitchFamily="2" charset="-7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PT Bold Dusky" pitchFamily="2" charset="-78"/>
                          <a:cs typeface="PT Bold Heading" pitchFamily="2" charset="-78"/>
                        </a:rPr>
                        <a:t>جيد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PT Bold Dusky" pitchFamily="2" charset="-78"/>
                          <a:cs typeface="PT Bold Heading" pitchFamily="2" charset="-78"/>
                        </a:rPr>
                        <a:t>3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3333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PT Bold Dusky" pitchFamily="2" charset="-78"/>
                        <a:cs typeface="PT Bold Heading" pitchFamily="2" charset="-7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PT Bold Dusky" pitchFamily="2" charset="-78"/>
                          <a:cs typeface="PT Bold Heading" pitchFamily="2" charset="-78"/>
                        </a:rPr>
                        <a:t>جيد جدا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PT Bold Dusky" pitchFamily="2" charset="-78"/>
                          <a:cs typeface="PT Bold Heading" pitchFamily="2" charset="-78"/>
                        </a:rPr>
                        <a:t>4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3333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PT Bold Dusky" pitchFamily="2" charset="-78"/>
                        <a:cs typeface="PT Bold Heading" pitchFamily="2" charset="-7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PT Bold Dusky" pitchFamily="2" charset="-78"/>
                          <a:cs typeface="PT Bold Heading" pitchFamily="2" charset="-78"/>
                        </a:rPr>
                        <a:t>ممتاز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PT Bold Dusky" pitchFamily="2" charset="-78"/>
                          <a:cs typeface="PT Bold Heading" pitchFamily="2" charset="-78"/>
                        </a:rPr>
                        <a:t>5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3333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PT Bold Dusky" pitchFamily="2" charset="-78"/>
                        <a:cs typeface="PT Bold Heading" pitchFamily="2" charset="-7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73375">
                <a:tc>
                  <a:txBody>
                    <a:bodyPr/>
                    <a:lstStyle/>
                    <a:p>
                      <a:pPr marL="533400" marR="0" lvl="0" indent="-53340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AutoNum type="arabic1Minus"/>
                        <a:tabLst/>
                      </a:pPr>
                      <a:r>
                        <a:rPr kumimoji="0" lang="ar-SA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PT Bold Dusky" pitchFamily="2" charset="-78"/>
                          <a:cs typeface="Simplified Arabic" pitchFamily="18" charset="-78"/>
                        </a:rPr>
                        <a:t>درجة استفادتك من هذا البرنامج</a:t>
                      </a:r>
                    </a:p>
                    <a:p>
                      <a:pPr marL="533400" marR="0" lvl="0" indent="-53340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AutoNum type="arabic1Minus"/>
                        <a:tabLst/>
                      </a:pPr>
                      <a:r>
                        <a:rPr kumimoji="0" lang="ar-SA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PT Bold Dusky" pitchFamily="2" charset="-78"/>
                          <a:cs typeface="Simplified Arabic" pitchFamily="18" charset="-78"/>
                        </a:rPr>
                        <a:t> ارتباط الموضوعات باهتماماتك الوظيفية</a:t>
                      </a:r>
                    </a:p>
                    <a:p>
                      <a:pPr marL="533400" marR="0" lvl="0" indent="-53340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AutoNum type="arabic1Minus"/>
                        <a:tabLst/>
                      </a:pPr>
                      <a:r>
                        <a:rPr kumimoji="0" lang="ar-SA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PT Bold Dusky" pitchFamily="2" charset="-78"/>
                          <a:cs typeface="Simplified Arabic" pitchFamily="18" charset="-78"/>
                        </a:rPr>
                        <a:t> كفاءة المدرب في تقديم الموضوعات</a:t>
                      </a:r>
                    </a:p>
                    <a:p>
                      <a:pPr marL="533400" marR="0" lvl="0" indent="-53340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AutoNum type="arabic1Minus"/>
                        <a:tabLst/>
                      </a:pPr>
                      <a:r>
                        <a:rPr kumimoji="0" lang="ar-SA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PT Bold Dusky" pitchFamily="2" charset="-78"/>
                          <a:cs typeface="Simplified Arabic" pitchFamily="18" charset="-78"/>
                        </a:rPr>
                        <a:t> التصميم العلمي للمادة المستخدمة</a:t>
                      </a:r>
                    </a:p>
                    <a:p>
                      <a:pPr marL="533400" marR="0" lvl="0" indent="-53340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AutoNum type="arabic1Minus"/>
                        <a:tabLst/>
                      </a:pPr>
                      <a:r>
                        <a:rPr kumimoji="0" lang="ar-SA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PT Bold Dusky" pitchFamily="2" charset="-78"/>
                          <a:cs typeface="Simplified Arabic" pitchFamily="18" charset="-78"/>
                        </a:rPr>
                        <a:t> مواعيد انعقاد البرنامج</a:t>
                      </a:r>
                    </a:p>
                    <a:p>
                      <a:pPr marL="533400" marR="0" lvl="0" indent="-53340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AutoNum type="arabic1Minus"/>
                        <a:tabLst/>
                      </a:pPr>
                      <a:r>
                        <a:rPr kumimoji="0" lang="ar-SA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PT Bold Dusky" pitchFamily="2" charset="-78"/>
                          <a:cs typeface="Simplified Arabic" pitchFamily="18" charset="-78"/>
                        </a:rPr>
                        <a:t> مكان انعقاد البرنامج</a:t>
                      </a:r>
                    </a:p>
                    <a:p>
                      <a:pPr marL="533400" marR="0" lvl="0" indent="-53340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AutoNum type="arabic1Minus"/>
                        <a:tabLst/>
                      </a:pPr>
                      <a:r>
                        <a:rPr kumimoji="0" lang="ar-SA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PT Bold Dusky" pitchFamily="2" charset="-78"/>
                          <a:cs typeface="Simplified Arabic" pitchFamily="18" charset="-78"/>
                        </a:rPr>
                        <a:t> تقييمك العام للبرنامج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3333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PT Bold Dusky" pitchFamily="2" charset="-78"/>
                        <a:cs typeface="Simplified Arabic" pitchFamily="18" charset="-7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ar-AE" sz="2800" b="0" i="0" u="none" strike="noStrike" cap="none" normalizeH="0" baseline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PT Bold Dusky" pitchFamily="2" charset="-78"/>
                        <a:cs typeface="PT Bold Heading" pitchFamily="2" charset="-7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ar-AE" sz="2800" b="0" i="0" u="none" strike="noStrike" cap="none" normalizeH="0" baseline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PT Bold Dusky" pitchFamily="2" charset="-78"/>
                        <a:cs typeface="PT Bold Heading" pitchFamily="2" charset="-7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ar-AE" sz="2800" b="0" i="0" u="none" strike="noStrike" cap="none" normalizeH="0" baseline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PT Bold Dusky" pitchFamily="2" charset="-78"/>
                        <a:cs typeface="PT Bold Heading" pitchFamily="2" charset="-7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ar-AE" sz="2800" b="0" i="0" u="none" strike="noStrike" cap="none" normalizeH="0" baseline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PT Bold Dusky" pitchFamily="2" charset="-78"/>
                        <a:cs typeface="PT Bold Heading" pitchFamily="2" charset="-7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ar-AE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PT Bold Dusky" pitchFamily="2" charset="-78"/>
                        <a:cs typeface="PT Bold Heading" pitchFamily="2" charset="-7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525872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64704"/>
            <a:ext cx="8964488" cy="5038328"/>
          </a:xfrm>
        </p:spPr>
        <p:txBody>
          <a:bodyPr>
            <a:normAutofit/>
          </a:bodyPr>
          <a:lstStyle/>
          <a:p>
            <a:pPr marL="0" indent="0" algn="r" rtl="1" eaLnBrk="1" hangingPunct="1">
              <a:lnSpc>
                <a:spcPct val="80000"/>
              </a:lnSpc>
              <a:buNone/>
              <a:defRPr/>
            </a:pPr>
            <a:r>
              <a:rPr lang="ar-JO" altLang="zh-CN" sz="2400" dirty="0">
                <a:solidFill>
                  <a:srgbClr val="FF0000"/>
                </a:solidFill>
              </a:rPr>
              <a:t>تابع.....................</a:t>
            </a:r>
          </a:p>
          <a:p>
            <a:pPr marL="609600" indent="-609600" algn="r" rtl="1" eaLnBrk="1" hangingPunct="1">
              <a:lnSpc>
                <a:spcPct val="80000"/>
              </a:lnSpc>
              <a:defRPr/>
            </a:pPr>
            <a:r>
              <a:rPr lang="ar-SA" altLang="zh-CN" sz="2400" dirty="0">
                <a:solidFill>
                  <a:srgbClr val="3333FF"/>
                </a:solidFill>
              </a:rPr>
              <a:t>الموضوعات التي أثارت اهتمامي وأتطلع لتغطيتها بمزيد من العمق .</a:t>
            </a:r>
            <a:endParaRPr lang="en-US" altLang="zh-CN" sz="2400" dirty="0">
              <a:solidFill>
                <a:srgbClr val="3333FF"/>
              </a:solidFill>
              <a:ea typeface="SimSun" pitchFamily="2" charset="-122"/>
            </a:endParaRPr>
          </a:p>
          <a:p>
            <a:pPr marL="609600" indent="-609600" algn="r" rtl="1" eaLnBrk="1" hangingPunct="1">
              <a:lnSpc>
                <a:spcPct val="80000"/>
              </a:lnSpc>
              <a:defRPr/>
            </a:pPr>
            <a:r>
              <a:rPr lang="en-US" altLang="zh-CN" sz="2400" dirty="0">
                <a:solidFill>
                  <a:srgbClr val="3333FF"/>
                </a:solidFill>
                <a:latin typeface="PT Bold Heading"/>
                <a:ea typeface="SimSun" pitchFamily="2" charset="-122"/>
              </a:rPr>
              <a:t>……………………………………………………………</a:t>
            </a:r>
            <a:endParaRPr lang="en-US" altLang="zh-CN" sz="2400" dirty="0">
              <a:solidFill>
                <a:srgbClr val="3333FF"/>
              </a:solidFill>
              <a:ea typeface="SimSun" pitchFamily="2" charset="-122"/>
            </a:endParaRPr>
          </a:p>
          <a:p>
            <a:pPr marL="609600" indent="-609600" algn="r" rtl="1" eaLnBrk="1" hangingPunct="1">
              <a:lnSpc>
                <a:spcPct val="80000"/>
              </a:lnSpc>
              <a:defRPr/>
            </a:pPr>
            <a:r>
              <a:rPr lang="en-US" altLang="zh-CN" sz="2400" dirty="0">
                <a:solidFill>
                  <a:srgbClr val="3333FF"/>
                </a:solidFill>
                <a:latin typeface="PT Bold Heading"/>
                <a:ea typeface="SimSun" pitchFamily="2" charset="-122"/>
              </a:rPr>
              <a:t>……………………………………………………………</a:t>
            </a:r>
            <a:endParaRPr lang="ar-SA" altLang="zh-CN" sz="2400" dirty="0">
              <a:solidFill>
                <a:srgbClr val="3333FF"/>
              </a:solidFill>
            </a:endParaRPr>
          </a:p>
          <a:p>
            <a:pPr marL="609600" indent="-609600" algn="r" rtl="1" eaLnBrk="1" hangingPunct="1">
              <a:lnSpc>
                <a:spcPct val="80000"/>
              </a:lnSpc>
              <a:defRPr/>
            </a:pPr>
            <a:r>
              <a:rPr lang="ar-SA" altLang="zh-CN" sz="2400" dirty="0">
                <a:solidFill>
                  <a:srgbClr val="3333FF"/>
                </a:solidFill>
              </a:rPr>
              <a:t>الموضوعات التي شعرت بعدم أهميتها أو ارتباطها بموضوع البرنامج :</a:t>
            </a:r>
            <a:endParaRPr lang="en-US" altLang="zh-CN" sz="2400" dirty="0">
              <a:solidFill>
                <a:srgbClr val="3333FF"/>
              </a:solidFill>
              <a:ea typeface="SimSun" pitchFamily="2" charset="-122"/>
            </a:endParaRPr>
          </a:p>
          <a:p>
            <a:pPr marL="609600" indent="-609600" algn="r" rtl="1" eaLnBrk="1" hangingPunct="1">
              <a:lnSpc>
                <a:spcPct val="80000"/>
              </a:lnSpc>
              <a:defRPr/>
            </a:pPr>
            <a:r>
              <a:rPr lang="en-US" altLang="zh-CN" sz="2400" dirty="0">
                <a:solidFill>
                  <a:srgbClr val="3333FF"/>
                </a:solidFill>
                <a:latin typeface="PT Bold Heading"/>
                <a:ea typeface="SimSun" pitchFamily="2" charset="-122"/>
              </a:rPr>
              <a:t>……………………………………………………………</a:t>
            </a:r>
            <a:r>
              <a:rPr lang="ar-SA" altLang="zh-CN" sz="2400" dirty="0">
                <a:solidFill>
                  <a:srgbClr val="3333FF"/>
                </a:solidFill>
              </a:rPr>
              <a:t>.</a:t>
            </a:r>
            <a:endParaRPr lang="en-US" altLang="zh-CN" sz="2400" dirty="0">
              <a:solidFill>
                <a:srgbClr val="3333FF"/>
              </a:solidFill>
              <a:ea typeface="SimSun" pitchFamily="2" charset="-122"/>
            </a:endParaRPr>
          </a:p>
          <a:p>
            <a:pPr marL="609600" indent="-609600" algn="r" rtl="1" eaLnBrk="1" hangingPunct="1">
              <a:lnSpc>
                <a:spcPct val="80000"/>
              </a:lnSpc>
              <a:defRPr/>
            </a:pPr>
            <a:r>
              <a:rPr lang="en-US" altLang="zh-CN" sz="2400" dirty="0">
                <a:solidFill>
                  <a:srgbClr val="3333FF"/>
                </a:solidFill>
                <a:latin typeface="PT Bold Heading"/>
                <a:ea typeface="SimSun" pitchFamily="2" charset="-122"/>
              </a:rPr>
              <a:t>……………………………………………………………</a:t>
            </a:r>
            <a:r>
              <a:rPr lang="ar-SA" altLang="zh-CN" sz="2400" dirty="0">
                <a:solidFill>
                  <a:srgbClr val="3333FF"/>
                </a:solidFill>
              </a:rPr>
              <a:t>.</a:t>
            </a:r>
          </a:p>
          <a:p>
            <a:pPr marL="609600" indent="-609600" algn="r" rtl="1" eaLnBrk="1" hangingPunct="1">
              <a:lnSpc>
                <a:spcPct val="80000"/>
              </a:lnSpc>
              <a:defRPr/>
            </a:pPr>
            <a:r>
              <a:rPr lang="ar-SA" altLang="zh-CN" sz="2400" dirty="0">
                <a:solidFill>
                  <a:srgbClr val="3333FF"/>
                </a:solidFill>
              </a:rPr>
              <a:t>الموضوعات التي كنت أتطلع لتغطيتها ولم يتم طرحها بالبرنامج :</a:t>
            </a:r>
            <a:endParaRPr lang="en-US" altLang="zh-CN" sz="2400" dirty="0">
              <a:solidFill>
                <a:srgbClr val="3333FF"/>
              </a:solidFill>
              <a:ea typeface="SimSun" pitchFamily="2" charset="-122"/>
            </a:endParaRPr>
          </a:p>
          <a:p>
            <a:pPr marL="609600" indent="-609600" algn="r" rtl="1" eaLnBrk="1" hangingPunct="1">
              <a:lnSpc>
                <a:spcPct val="80000"/>
              </a:lnSpc>
              <a:defRPr/>
            </a:pPr>
            <a:r>
              <a:rPr lang="en-US" altLang="zh-CN" sz="2800" dirty="0">
                <a:solidFill>
                  <a:srgbClr val="3333FF"/>
                </a:solidFill>
                <a:latin typeface="PT Bold Heading"/>
                <a:ea typeface="SimSun" pitchFamily="2" charset="-122"/>
              </a:rPr>
              <a:t>……………………………………………………</a:t>
            </a:r>
            <a:r>
              <a:rPr lang="ar-SA" altLang="zh-CN" sz="2400" dirty="0">
                <a:solidFill>
                  <a:srgbClr val="3333FF"/>
                </a:solidFill>
              </a:rPr>
              <a:t>.</a:t>
            </a:r>
            <a:endParaRPr lang="en-US" altLang="zh-CN" sz="2400" dirty="0">
              <a:solidFill>
                <a:srgbClr val="3333FF"/>
              </a:solidFill>
              <a:ea typeface="SimSun" pitchFamily="2" charset="-122"/>
            </a:endParaRPr>
          </a:p>
          <a:p>
            <a:pPr marL="609600" indent="-609600" algn="r" rtl="1" eaLnBrk="1" hangingPunct="1">
              <a:lnSpc>
                <a:spcPct val="80000"/>
              </a:lnSpc>
              <a:defRPr/>
            </a:pPr>
            <a:r>
              <a:rPr lang="en-US" altLang="zh-CN" sz="2400" dirty="0">
                <a:solidFill>
                  <a:srgbClr val="3333FF"/>
                </a:solidFill>
                <a:latin typeface="PT Bold Heading"/>
                <a:ea typeface="SimSun" pitchFamily="2" charset="-122"/>
              </a:rPr>
              <a:t>……………………………………………………………</a:t>
            </a:r>
            <a:r>
              <a:rPr lang="ar-SA" altLang="zh-CN" sz="2400" dirty="0">
                <a:solidFill>
                  <a:srgbClr val="3333FF"/>
                </a:solidFill>
              </a:rPr>
              <a:t>.</a:t>
            </a:r>
          </a:p>
          <a:p>
            <a:pPr marL="609600" indent="-609600" algn="r" rtl="1" eaLnBrk="1" hangingPunct="1">
              <a:lnSpc>
                <a:spcPct val="80000"/>
              </a:lnSpc>
              <a:defRPr/>
            </a:pPr>
            <a:r>
              <a:rPr lang="ar-SA" altLang="zh-CN" sz="2400" dirty="0">
                <a:solidFill>
                  <a:srgbClr val="3333FF"/>
                </a:solidFill>
              </a:rPr>
              <a:t>هل لديك مقترحات محددة لزيادة فعالية هذا البرنامج (في حالة تكراره مستقبلاً)</a:t>
            </a:r>
            <a:endParaRPr lang="en-US" altLang="zh-CN" sz="2400" dirty="0">
              <a:solidFill>
                <a:srgbClr val="3333FF"/>
              </a:solidFill>
              <a:ea typeface="SimSun" pitchFamily="2" charset="-122"/>
            </a:endParaRPr>
          </a:p>
          <a:p>
            <a:pPr marL="609600" indent="-609600" algn="r" rtl="1" eaLnBrk="1" hangingPunct="1">
              <a:lnSpc>
                <a:spcPct val="80000"/>
              </a:lnSpc>
              <a:defRPr/>
            </a:pPr>
            <a:r>
              <a:rPr lang="en-US" altLang="zh-CN" sz="2400" dirty="0">
                <a:solidFill>
                  <a:srgbClr val="3333FF"/>
                </a:solidFill>
                <a:latin typeface="PT Bold Heading"/>
                <a:ea typeface="SimSun" pitchFamily="2" charset="-122"/>
              </a:rPr>
              <a:t>……………………………………………………………</a:t>
            </a:r>
            <a:r>
              <a:rPr lang="ar-SA" altLang="zh-CN" sz="2400" dirty="0">
                <a:solidFill>
                  <a:srgbClr val="3333FF"/>
                </a:solidFill>
              </a:rPr>
              <a:t>.</a:t>
            </a:r>
            <a:endParaRPr lang="en-US" altLang="zh-CN" sz="2400" dirty="0">
              <a:solidFill>
                <a:srgbClr val="3333FF"/>
              </a:solidFill>
              <a:ea typeface="SimSun" pitchFamily="2" charset="-122"/>
            </a:endParaRPr>
          </a:p>
          <a:p>
            <a:pPr marL="609600" indent="-609600" algn="r" rtl="1" eaLnBrk="1" hangingPunct="1">
              <a:lnSpc>
                <a:spcPct val="80000"/>
              </a:lnSpc>
              <a:defRPr/>
            </a:pPr>
            <a:r>
              <a:rPr lang="en-US" altLang="zh-CN" sz="2400" dirty="0">
                <a:solidFill>
                  <a:srgbClr val="3333FF"/>
                </a:solidFill>
                <a:latin typeface="PT Bold Heading"/>
                <a:ea typeface="SimSun" pitchFamily="2" charset="-122"/>
              </a:rPr>
              <a:t>…</a:t>
            </a:r>
            <a:endParaRPr lang="en-US" sz="2400" dirty="0">
              <a:solidFill>
                <a:srgbClr val="3333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2583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ChangeArrowheads="1"/>
          </p:cNvSpPr>
          <p:nvPr/>
        </p:nvSpPr>
        <p:spPr bwMode="auto">
          <a:xfrm>
            <a:off x="3048000" y="1828800"/>
            <a:ext cx="2895600" cy="914400"/>
          </a:xfrm>
          <a:prstGeom prst="rect">
            <a:avLst/>
          </a:prstGeom>
          <a:solidFill>
            <a:srgbClr val="8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ar-JO" altLang="en-US" sz="2800">
                <a:solidFill>
                  <a:schemeClr val="bg1"/>
                </a:solidFill>
              </a:rPr>
              <a:t>المدير العام</a:t>
            </a:r>
            <a:endParaRPr lang="en-US" altLang="en-US" sz="2800" dirty="0">
              <a:solidFill>
                <a:schemeClr val="bg1"/>
              </a:solidFill>
            </a:endParaRPr>
          </a:p>
        </p:txBody>
      </p:sp>
      <p:sp>
        <p:nvSpPr>
          <p:cNvPr id="3075" name="Rectangle 6"/>
          <p:cNvSpPr>
            <a:spLocks noChangeArrowheads="1"/>
          </p:cNvSpPr>
          <p:nvPr/>
        </p:nvSpPr>
        <p:spPr bwMode="auto">
          <a:xfrm>
            <a:off x="4953000" y="3429000"/>
            <a:ext cx="1752600" cy="838200"/>
          </a:xfrm>
          <a:prstGeom prst="rect">
            <a:avLst/>
          </a:prstGeom>
          <a:solidFill>
            <a:srgbClr val="8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ar-JO" altLang="en-US" sz="2800">
                <a:solidFill>
                  <a:schemeClr val="bg1"/>
                </a:solidFill>
              </a:rPr>
              <a:t>العلاقات العامة</a:t>
            </a:r>
            <a:endParaRPr lang="en-US" altLang="en-US" sz="2800" dirty="0">
              <a:solidFill>
                <a:schemeClr val="bg1"/>
              </a:solidFill>
            </a:endParaRPr>
          </a:p>
        </p:txBody>
      </p:sp>
      <p:sp>
        <p:nvSpPr>
          <p:cNvPr id="3076" name="Rectangle 7"/>
          <p:cNvSpPr>
            <a:spLocks noChangeArrowheads="1"/>
          </p:cNvSpPr>
          <p:nvPr/>
        </p:nvSpPr>
        <p:spPr bwMode="auto">
          <a:xfrm>
            <a:off x="2895600" y="3429000"/>
            <a:ext cx="1905000" cy="838200"/>
          </a:xfrm>
          <a:prstGeom prst="rect">
            <a:avLst/>
          </a:prstGeom>
          <a:solidFill>
            <a:srgbClr val="8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ar-JO" altLang="en-US" sz="2800">
                <a:solidFill>
                  <a:schemeClr val="bg1"/>
                </a:solidFill>
              </a:rPr>
              <a:t>المشتريات</a:t>
            </a:r>
            <a:endParaRPr lang="en-US" altLang="en-US" sz="2800" dirty="0">
              <a:solidFill>
                <a:schemeClr val="bg1"/>
              </a:solidFill>
            </a:endParaRPr>
          </a:p>
        </p:txBody>
      </p:sp>
      <p:sp>
        <p:nvSpPr>
          <p:cNvPr id="3077" name="Rectangle 8"/>
          <p:cNvSpPr>
            <a:spLocks noChangeArrowheads="1"/>
          </p:cNvSpPr>
          <p:nvPr/>
        </p:nvSpPr>
        <p:spPr bwMode="auto">
          <a:xfrm>
            <a:off x="838200" y="3429000"/>
            <a:ext cx="1905000" cy="838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ar-JO" altLang="en-US" sz="2800"/>
              <a:t>الموارد البشرية</a:t>
            </a:r>
            <a:endParaRPr lang="en-US" altLang="en-US" sz="2800" dirty="0"/>
          </a:p>
        </p:txBody>
      </p:sp>
      <p:sp>
        <p:nvSpPr>
          <p:cNvPr id="3078" name="Line 9"/>
          <p:cNvSpPr>
            <a:spLocks noChangeShapeType="1"/>
          </p:cNvSpPr>
          <p:nvPr/>
        </p:nvSpPr>
        <p:spPr bwMode="auto">
          <a:xfrm>
            <a:off x="4495800" y="2743200"/>
            <a:ext cx="0" cy="381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079" name="Line 10"/>
          <p:cNvSpPr>
            <a:spLocks noChangeShapeType="1"/>
          </p:cNvSpPr>
          <p:nvPr/>
        </p:nvSpPr>
        <p:spPr bwMode="auto">
          <a:xfrm>
            <a:off x="0" y="3124200"/>
            <a:ext cx="7848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080" name="Line 11"/>
          <p:cNvSpPr>
            <a:spLocks noChangeShapeType="1"/>
          </p:cNvSpPr>
          <p:nvPr/>
        </p:nvSpPr>
        <p:spPr bwMode="auto">
          <a:xfrm>
            <a:off x="7848600" y="3124200"/>
            <a:ext cx="0" cy="304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081" name="Line 12"/>
          <p:cNvSpPr>
            <a:spLocks noChangeShapeType="1"/>
          </p:cNvSpPr>
          <p:nvPr/>
        </p:nvSpPr>
        <p:spPr bwMode="auto">
          <a:xfrm>
            <a:off x="5867400" y="3124200"/>
            <a:ext cx="0" cy="304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082" name="Line 13"/>
          <p:cNvSpPr>
            <a:spLocks noChangeShapeType="1"/>
          </p:cNvSpPr>
          <p:nvPr/>
        </p:nvSpPr>
        <p:spPr bwMode="auto">
          <a:xfrm>
            <a:off x="3886200" y="3124200"/>
            <a:ext cx="0" cy="304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083" name="Line 14"/>
          <p:cNvSpPr>
            <a:spLocks noChangeShapeType="1"/>
          </p:cNvSpPr>
          <p:nvPr/>
        </p:nvSpPr>
        <p:spPr bwMode="auto">
          <a:xfrm>
            <a:off x="1828800" y="3124200"/>
            <a:ext cx="0" cy="304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084" name="Rectangle 15"/>
          <p:cNvSpPr>
            <a:spLocks noChangeArrowheads="1"/>
          </p:cNvSpPr>
          <p:nvPr/>
        </p:nvSpPr>
        <p:spPr bwMode="auto">
          <a:xfrm>
            <a:off x="7162800" y="2286000"/>
            <a:ext cx="1600200" cy="609600"/>
          </a:xfrm>
          <a:prstGeom prst="rect">
            <a:avLst/>
          </a:prstGeom>
          <a:solidFill>
            <a:srgbClr val="A5002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ar-JO" altLang="en-US" sz="2000" b="1">
                <a:solidFill>
                  <a:schemeClr val="bg1"/>
                </a:solidFill>
              </a:rPr>
              <a:t>نائب المدير</a:t>
            </a:r>
            <a:endParaRPr lang="en-US" altLang="en-US" sz="2000" b="1" dirty="0">
              <a:solidFill>
                <a:schemeClr val="bg1"/>
              </a:solidFill>
            </a:endParaRPr>
          </a:p>
        </p:txBody>
      </p:sp>
      <p:sp>
        <p:nvSpPr>
          <p:cNvPr id="3085" name="Line 17"/>
          <p:cNvSpPr>
            <a:spLocks noChangeShapeType="1"/>
          </p:cNvSpPr>
          <p:nvPr/>
        </p:nvSpPr>
        <p:spPr bwMode="auto">
          <a:xfrm flipV="1">
            <a:off x="4495800" y="2895600"/>
            <a:ext cx="26670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086" name="Rectangle 37"/>
          <p:cNvSpPr>
            <a:spLocks noChangeArrowheads="1"/>
          </p:cNvSpPr>
          <p:nvPr/>
        </p:nvSpPr>
        <p:spPr bwMode="auto">
          <a:xfrm>
            <a:off x="6858000" y="3429000"/>
            <a:ext cx="1905000" cy="838200"/>
          </a:xfrm>
          <a:prstGeom prst="rect">
            <a:avLst/>
          </a:prstGeom>
          <a:solidFill>
            <a:srgbClr val="8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ar-JO" altLang="en-US" sz="2800">
                <a:solidFill>
                  <a:schemeClr val="bg1"/>
                </a:solidFill>
              </a:rPr>
              <a:t>المالية</a:t>
            </a:r>
            <a:endParaRPr lang="en-US" altLang="en-US" sz="2800" dirty="0">
              <a:solidFill>
                <a:schemeClr val="bg1"/>
              </a:solidFill>
            </a:endParaRPr>
          </a:p>
        </p:txBody>
      </p:sp>
      <p:sp>
        <p:nvSpPr>
          <p:cNvPr id="3087" name="Rectangle 38"/>
          <p:cNvSpPr>
            <a:spLocks noChangeArrowheads="1"/>
          </p:cNvSpPr>
          <p:nvPr/>
        </p:nvSpPr>
        <p:spPr bwMode="auto">
          <a:xfrm>
            <a:off x="1066800" y="5638800"/>
            <a:ext cx="1752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US" altLang="en-US" dirty="0"/>
              <a:t> </a:t>
            </a:r>
            <a:r>
              <a:rPr lang="ar-SA" altLang="en-US" dirty="0"/>
              <a:t>قسم التوظيف</a:t>
            </a:r>
            <a:endParaRPr lang="en-US" altLang="en-US" dirty="0"/>
          </a:p>
          <a:p>
            <a:pPr eaLnBrk="1" hangingPunct="1">
              <a:buFontTx/>
              <a:buChar char="•"/>
            </a:pPr>
            <a:r>
              <a:rPr lang="en-US" altLang="en-US" dirty="0"/>
              <a:t> </a:t>
            </a:r>
            <a:r>
              <a:rPr lang="ar-SA" altLang="en-US" u="sng" dirty="0">
                <a:solidFill>
                  <a:srgbClr val="FF0000"/>
                </a:solidFill>
              </a:rPr>
              <a:t>قسم التدريب والتطوير</a:t>
            </a:r>
            <a:endParaRPr lang="en-US" altLang="en-US" u="sng" dirty="0">
              <a:solidFill>
                <a:srgbClr val="FF0000"/>
              </a:solidFill>
            </a:endParaRPr>
          </a:p>
          <a:p>
            <a:pPr eaLnBrk="1" hangingPunct="1">
              <a:buFontTx/>
              <a:buChar char="•"/>
            </a:pPr>
            <a:r>
              <a:rPr lang="ar-SA" altLang="en-US" dirty="0"/>
              <a:t>قسم المزايا والمكافأت</a:t>
            </a:r>
            <a:r>
              <a:rPr lang="ar-JO" altLang="en-US" dirty="0"/>
              <a:t> </a:t>
            </a:r>
            <a:r>
              <a:rPr lang="en-US" altLang="en-US" dirty="0"/>
              <a:t> </a:t>
            </a:r>
          </a:p>
          <a:p>
            <a:pPr eaLnBrk="1" hangingPunct="1">
              <a:buFontTx/>
              <a:buChar char="•"/>
            </a:pPr>
            <a:r>
              <a:rPr lang="en-US" altLang="en-US" dirty="0"/>
              <a:t> </a:t>
            </a:r>
            <a:r>
              <a:rPr lang="ar-JO" altLang="en-US" dirty="0"/>
              <a:t>شؤون الموظفين</a:t>
            </a:r>
            <a:endParaRPr lang="en-US" altLang="en-US" dirty="0"/>
          </a:p>
          <a:p>
            <a:pPr eaLnBrk="1" hangingPunct="1">
              <a:buFontTx/>
              <a:buChar char="•"/>
            </a:pPr>
            <a:endParaRPr lang="en-US" altLang="en-US" dirty="0"/>
          </a:p>
          <a:p>
            <a:pPr eaLnBrk="1" hangingPunct="1">
              <a:buFontTx/>
              <a:buChar char="•"/>
            </a:pPr>
            <a:endParaRPr lang="en-US" altLang="en-US" dirty="0"/>
          </a:p>
          <a:p>
            <a:pPr eaLnBrk="1" hangingPunct="1">
              <a:buFontTx/>
              <a:buChar char="•"/>
            </a:pPr>
            <a:endParaRPr lang="en-US" altLang="en-US" dirty="0"/>
          </a:p>
          <a:p>
            <a:pPr eaLnBrk="1" hangingPunct="1">
              <a:buFontTx/>
              <a:buChar char="•"/>
            </a:pPr>
            <a:endParaRPr lang="en-US" altLang="en-US" dirty="0"/>
          </a:p>
        </p:txBody>
      </p:sp>
      <p:sp>
        <p:nvSpPr>
          <p:cNvPr id="3088" name="Line 39"/>
          <p:cNvSpPr>
            <a:spLocks noChangeShapeType="1"/>
          </p:cNvSpPr>
          <p:nvPr/>
        </p:nvSpPr>
        <p:spPr bwMode="auto">
          <a:xfrm>
            <a:off x="990600" y="4267200"/>
            <a:ext cx="0" cy="2209800"/>
          </a:xfrm>
          <a:prstGeom prst="line">
            <a:avLst/>
          </a:prstGeom>
          <a:noFill/>
          <a:ln w="38100" cmpd="dbl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089" name="Line 40"/>
          <p:cNvSpPr>
            <a:spLocks noChangeShapeType="1"/>
          </p:cNvSpPr>
          <p:nvPr/>
        </p:nvSpPr>
        <p:spPr bwMode="auto">
          <a:xfrm>
            <a:off x="990600" y="4724400"/>
            <a:ext cx="152400" cy="0"/>
          </a:xfrm>
          <a:prstGeom prst="line">
            <a:avLst/>
          </a:prstGeom>
          <a:noFill/>
          <a:ln w="38100" cmpd="dbl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090" name="Line 42"/>
          <p:cNvSpPr>
            <a:spLocks noChangeShapeType="1"/>
          </p:cNvSpPr>
          <p:nvPr/>
        </p:nvSpPr>
        <p:spPr bwMode="auto">
          <a:xfrm>
            <a:off x="990600" y="5105400"/>
            <a:ext cx="152400" cy="0"/>
          </a:xfrm>
          <a:prstGeom prst="line">
            <a:avLst/>
          </a:prstGeom>
          <a:noFill/>
          <a:ln w="38100" cmpd="dbl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091" name="Line 42"/>
          <p:cNvSpPr>
            <a:spLocks noChangeShapeType="1"/>
          </p:cNvSpPr>
          <p:nvPr/>
        </p:nvSpPr>
        <p:spPr bwMode="auto">
          <a:xfrm>
            <a:off x="990600" y="5410200"/>
            <a:ext cx="152400" cy="0"/>
          </a:xfrm>
          <a:prstGeom prst="line">
            <a:avLst/>
          </a:prstGeom>
          <a:noFill/>
          <a:ln w="38100" cmpd="dbl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092" name="Line 42"/>
          <p:cNvSpPr>
            <a:spLocks noChangeShapeType="1"/>
          </p:cNvSpPr>
          <p:nvPr/>
        </p:nvSpPr>
        <p:spPr bwMode="auto">
          <a:xfrm>
            <a:off x="990600" y="5791200"/>
            <a:ext cx="152400" cy="0"/>
          </a:xfrm>
          <a:prstGeom prst="line">
            <a:avLst/>
          </a:prstGeom>
          <a:noFill/>
          <a:ln w="38100" cmpd="dbl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093" name="Line 41"/>
          <p:cNvSpPr>
            <a:spLocks noChangeShapeType="1"/>
          </p:cNvSpPr>
          <p:nvPr/>
        </p:nvSpPr>
        <p:spPr bwMode="auto">
          <a:xfrm>
            <a:off x="990600" y="6172200"/>
            <a:ext cx="152400" cy="0"/>
          </a:xfrm>
          <a:prstGeom prst="line">
            <a:avLst/>
          </a:prstGeom>
          <a:noFill/>
          <a:ln w="38100" cmpd="dbl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462331"/>
            <a:ext cx="4873869" cy="365125"/>
          </a:xfrm>
        </p:spPr>
        <p:txBody>
          <a:bodyPr/>
          <a:lstStyle/>
          <a:p>
            <a:r>
              <a:rPr lang="ar-SA" dirty="0"/>
              <a:t>د. </a:t>
            </a:r>
            <a:r>
              <a:rPr lang="ar-JO" dirty="0"/>
              <a:t>زاهي ياسين،</a:t>
            </a:r>
            <a:r>
              <a:rPr lang="ar-SA" dirty="0"/>
              <a:t> تدريب وتطوير الموارد البشرية</a:t>
            </a:r>
            <a:r>
              <a:rPr lang="ar-JO" dirty="0"/>
              <a:t> </a:t>
            </a:r>
            <a:r>
              <a:rPr lang="en-US" dirty="0"/>
              <a:t> HRMA 302/Spring 201</a:t>
            </a:r>
            <a:r>
              <a:rPr lang="ar-JO" dirty="0"/>
              <a:t>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9547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674" name="Rectangle 2"/>
          <p:cNvSpPr>
            <a:spLocks noGrp="1" noChangeArrowheads="1"/>
          </p:cNvSpPr>
          <p:nvPr>
            <p:ph type="title"/>
          </p:nvPr>
        </p:nvSpPr>
        <p:spPr>
          <a:xfrm>
            <a:off x="755576" y="-99392"/>
            <a:ext cx="8229600" cy="503238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ar-SA" altLang="zh-CN" sz="2400" b="1" dirty="0">
                <a:solidFill>
                  <a:schemeClr val="bg1"/>
                </a:solidFill>
                <a:cs typeface="+mn-cs"/>
              </a:rPr>
              <a:t>نموذج تقييم برنامج تدريبي تقرير </a:t>
            </a:r>
            <a:r>
              <a:rPr lang="ar-JO" altLang="zh-CN" sz="2400" b="1" dirty="0">
                <a:solidFill>
                  <a:schemeClr val="bg1"/>
                </a:solidFill>
                <a:cs typeface="+mn-cs"/>
              </a:rPr>
              <a:t>(</a:t>
            </a:r>
            <a:r>
              <a:rPr lang="ar-SA" altLang="zh-CN" sz="2400" b="1" dirty="0">
                <a:solidFill>
                  <a:schemeClr val="bg1"/>
                </a:solidFill>
                <a:cs typeface="+mn-cs"/>
              </a:rPr>
              <a:t>المدرب</a:t>
            </a:r>
            <a:r>
              <a:rPr lang="ar-JO" altLang="zh-CN" sz="2400" b="1" dirty="0">
                <a:solidFill>
                  <a:schemeClr val="bg1"/>
                </a:solidFill>
                <a:cs typeface="+mn-cs"/>
              </a:rPr>
              <a:t>)</a:t>
            </a:r>
            <a:endParaRPr lang="en-US" sz="2400" b="1" dirty="0">
              <a:solidFill>
                <a:schemeClr val="bg1"/>
              </a:solidFill>
              <a:cs typeface="+mn-cs"/>
            </a:endParaRPr>
          </a:p>
        </p:txBody>
      </p:sp>
      <p:sp>
        <p:nvSpPr>
          <p:cNvPr id="5406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55576" y="548680"/>
            <a:ext cx="8229600" cy="1981200"/>
          </a:xfrm>
        </p:spPr>
        <p:txBody>
          <a:bodyPr/>
          <a:lstStyle/>
          <a:p>
            <a:pPr algn="r" rtl="1" eaLnBrk="1" hangingPunct="1">
              <a:lnSpc>
                <a:spcPct val="90000"/>
              </a:lnSpc>
              <a:defRPr/>
            </a:pPr>
            <a:r>
              <a:rPr lang="ar-SA" sz="1800" dirty="0">
                <a:solidFill>
                  <a:srgbClr val="FF0000"/>
                </a:solidFill>
              </a:rPr>
              <a:t>اسم البرنامج :</a:t>
            </a:r>
            <a:endParaRPr lang="ar-SA" altLang="zh-CN" sz="1800" dirty="0">
              <a:solidFill>
                <a:srgbClr val="FF0000"/>
              </a:solidFill>
            </a:endParaRPr>
          </a:p>
          <a:p>
            <a:pPr algn="r" rtl="1" eaLnBrk="1" hangingPunct="1">
              <a:lnSpc>
                <a:spcPct val="90000"/>
              </a:lnSpc>
              <a:defRPr/>
            </a:pPr>
            <a:r>
              <a:rPr lang="ar-SA" altLang="zh-CN" sz="1800" dirty="0">
                <a:solidFill>
                  <a:srgbClr val="FF0000"/>
                </a:solidFill>
              </a:rPr>
              <a:t>مكان الانعقاد :</a:t>
            </a:r>
          </a:p>
          <a:p>
            <a:pPr algn="r" rtl="1" eaLnBrk="1" hangingPunct="1">
              <a:lnSpc>
                <a:spcPct val="90000"/>
              </a:lnSpc>
              <a:defRPr/>
            </a:pPr>
            <a:r>
              <a:rPr lang="ar-SA" altLang="zh-CN" sz="1800" dirty="0">
                <a:solidFill>
                  <a:srgbClr val="FF0000"/>
                </a:solidFill>
              </a:rPr>
              <a:t>تاريخ الانعقاد :   من   /   /      إلى    /  /      </a:t>
            </a:r>
          </a:p>
          <a:p>
            <a:pPr algn="r" rtl="1" eaLnBrk="1" hangingPunct="1">
              <a:lnSpc>
                <a:spcPct val="90000"/>
              </a:lnSpc>
              <a:defRPr/>
            </a:pPr>
            <a:r>
              <a:rPr lang="ar-SA" altLang="zh-CN" sz="1800" dirty="0">
                <a:solidFill>
                  <a:srgbClr val="FF0000"/>
                </a:solidFill>
              </a:rPr>
              <a:t>اسم خبير التدريب :</a:t>
            </a:r>
          </a:p>
          <a:p>
            <a:pPr algn="r" rtl="1" eaLnBrk="1" hangingPunct="1">
              <a:lnSpc>
                <a:spcPct val="90000"/>
              </a:lnSpc>
              <a:defRPr/>
            </a:pPr>
            <a:r>
              <a:rPr lang="ar-SA" altLang="zh-CN" sz="1800" dirty="0">
                <a:solidFill>
                  <a:srgbClr val="FF0000"/>
                </a:solidFill>
              </a:rPr>
              <a:t>عزيزي الم</a:t>
            </a:r>
            <a:r>
              <a:rPr lang="ar-JO" altLang="zh-CN" sz="1800" dirty="0">
                <a:solidFill>
                  <a:srgbClr val="FF0000"/>
                </a:solidFill>
              </a:rPr>
              <a:t>درب</a:t>
            </a:r>
            <a:r>
              <a:rPr lang="ar-SA" altLang="zh-CN" sz="1800" dirty="0">
                <a:solidFill>
                  <a:srgbClr val="FF0000"/>
                </a:solidFill>
              </a:rPr>
              <a:t>: أجب عن الأسئلة التالية بكل الحرية والصدق والموضوعية</a:t>
            </a:r>
          </a:p>
          <a:p>
            <a:pPr algn="r" rtl="1" eaLnBrk="1" hangingPunct="1">
              <a:lnSpc>
                <a:spcPct val="90000"/>
              </a:lnSpc>
              <a:defRPr/>
            </a:pPr>
            <a:r>
              <a:rPr lang="ar-SA" altLang="zh-CN" sz="1800" dirty="0">
                <a:solidFill>
                  <a:srgbClr val="FF0000"/>
                </a:solidFill>
              </a:rPr>
              <a:t>ضع علامة (</a:t>
            </a:r>
            <a:r>
              <a:rPr lang="en-US" altLang="zh-CN" sz="1800" dirty="0">
                <a:solidFill>
                  <a:srgbClr val="FF0000"/>
                </a:solidFill>
                <a:sym typeface="Symbol" pitchFamily="18" charset="2"/>
              </a:rPr>
              <a:t></a:t>
            </a:r>
            <a:r>
              <a:rPr lang="ar-SA" altLang="zh-CN" sz="1800" dirty="0">
                <a:solidFill>
                  <a:srgbClr val="FF0000"/>
                </a:solidFill>
              </a:rPr>
              <a:t>) أمام الرقم الذي تراه موافقاً لوجهة نظرك :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1800" dirty="0">
              <a:solidFill>
                <a:srgbClr val="FFFF00"/>
              </a:solidFill>
            </a:endParaRPr>
          </a:p>
        </p:txBody>
      </p:sp>
      <p:graphicFrame>
        <p:nvGraphicFramePr>
          <p:cNvPr id="540726" name="Group 5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975212562"/>
              </p:ext>
            </p:extLst>
          </p:nvPr>
        </p:nvGraphicFramePr>
        <p:xfrm>
          <a:off x="0" y="2420888"/>
          <a:ext cx="9144000" cy="3805238"/>
        </p:xfrm>
        <a:graphic>
          <a:graphicData uri="http://schemas.openxmlformats.org/drawingml/2006/table">
            <a:tbl>
              <a:tblPr rtl="1"/>
              <a:tblGrid>
                <a:gridCol w="4648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842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191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2551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931863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PT Bold Dusky" pitchFamily="2" charset="-78"/>
                          <a:cs typeface="PT Bold Heading" pitchFamily="2" charset="-78"/>
                        </a:rPr>
                        <a:t>الموضوع</a:t>
                      </a: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3333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PT Bold Dusky" pitchFamily="2" charset="-78"/>
                        <a:cs typeface="PT Bold Heading" pitchFamily="2" charset="-7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PT Bold Dusky" pitchFamily="2" charset="-78"/>
                          <a:cs typeface="PT Bold Heading" pitchFamily="2" charset="-78"/>
                        </a:rPr>
                        <a:t>ضعيف 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PT Bold Dusky" pitchFamily="2" charset="-78"/>
                          <a:cs typeface="PT Bold Heading" pitchFamily="2" charset="-78"/>
                        </a:rPr>
                        <a:t>1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3333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PT Bold Dusky" pitchFamily="2" charset="-78"/>
                        <a:cs typeface="PT Bold Heading" pitchFamily="2" charset="-7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PT Bold Dusky" pitchFamily="2" charset="-78"/>
                          <a:cs typeface="PT Bold Heading" pitchFamily="2" charset="-78"/>
                        </a:rPr>
                        <a:t>مفبول 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PT Bold Dusky" pitchFamily="2" charset="-78"/>
                          <a:cs typeface="PT Bold Heading" pitchFamily="2" charset="-78"/>
                        </a:rPr>
                        <a:t>2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3333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PT Bold Dusky" pitchFamily="2" charset="-78"/>
                        <a:cs typeface="PT Bold Heading" pitchFamily="2" charset="-7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PT Bold Dusky" pitchFamily="2" charset="-78"/>
                          <a:cs typeface="PT Bold Heading" pitchFamily="2" charset="-78"/>
                        </a:rPr>
                        <a:t>جيد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PT Bold Dusky" pitchFamily="2" charset="-78"/>
                          <a:cs typeface="PT Bold Heading" pitchFamily="2" charset="-78"/>
                        </a:rPr>
                        <a:t>3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3333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PT Bold Dusky" pitchFamily="2" charset="-78"/>
                        <a:cs typeface="PT Bold Heading" pitchFamily="2" charset="-7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PT Bold Dusky" pitchFamily="2" charset="-78"/>
                          <a:cs typeface="PT Bold Heading" pitchFamily="2" charset="-78"/>
                        </a:rPr>
                        <a:t>جيد جدا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PT Bold Dusky" pitchFamily="2" charset="-78"/>
                          <a:cs typeface="PT Bold Heading" pitchFamily="2" charset="-78"/>
                        </a:rPr>
                        <a:t>4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3333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PT Bold Dusky" pitchFamily="2" charset="-78"/>
                        <a:cs typeface="PT Bold Heading" pitchFamily="2" charset="-7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PT Bold Dusky" pitchFamily="2" charset="-78"/>
                          <a:cs typeface="PT Bold Heading" pitchFamily="2" charset="-78"/>
                        </a:rPr>
                        <a:t>ممتاز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PT Bold Dusky" pitchFamily="2" charset="-78"/>
                          <a:cs typeface="PT Bold Heading" pitchFamily="2" charset="-78"/>
                        </a:rPr>
                        <a:t>5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3333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PT Bold Dusky" pitchFamily="2" charset="-78"/>
                        <a:cs typeface="PT Bold Heading" pitchFamily="2" charset="-7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73375">
                <a:tc>
                  <a:txBody>
                    <a:bodyPr/>
                    <a:lstStyle/>
                    <a:p>
                      <a:pPr marL="533400" marR="0" lvl="0" indent="-53340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AutoNum type="arabic1Minus"/>
                        <a:tabLst/>
                      </a:pPr>
                      <a:r>
                        <a:rPr kumimoji="0" lang="ar-SA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PT Bold Dusky" pitchFamily="2" charset="-78"/>
                          <a:cs typeface="Simplified Arabic" pitchFamily="18" charset="-78"/>
                        </a:rPr>
                        <a:t>درجة </a:t>
                      </a:r>
                      <a:r>
                        <a:rPr kumimoji="0" lang="ar-JO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PT Bold Dusky" pitchFamily="2" charset="-78"/>
                          <a:cs typeface="Simplified Arabic" pitchFamily="18" charset="-78"/>
                        </a:rPr>
                        <a:t>مشاركة المتدربين</a:t>
                      </a:r>
                      <a:endParaRPr kumimoji="0" lang="ar-SA" altLang="zh-CN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3333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PT Bold Dusky" pitchFamily="2" charset="-78"/>
                        <a:cs typeface="Simplified Arabic" pitchFamily="18" charset="-78"/>
                      </a:endParaRPr>
                    </a:p>
                    <a:p>
                      <a:pPr marL="533400" marR="0" lvl="0" indent="-53340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AutoNum type="arabic1Minus"/>
                        <a:tabLst/>
                      </a:pPr>
                      <a:r>
                        <a:rPr kumimoji="0" lang="ar-SA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PT Bold Dusky" pitchFamily="2" charset="-78"/>
                          <a:cs typeface="Simplified Arabic" pitchFamily="18" charset="-78"/>
                        </a:rPr>
                        <a:t> ا</a:t>
                      </a:r>
                      <a:r>
                        <a:rPr kumimoji="0" lang="ar-JO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PT Bold Dusky" pitchFamily="2" charset="-78"/>
                          <a:cs typeface="Simplified Arabic" pitchFamily="18" charset="-78"/>
                        </a:rPr>
                        <a:t>لالتزام والحضور والانصراف</a:t>
                      </a:r>
                      <a:endParaRPr kumimoji="0" lang="ar-SA" altLang="zh-CN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3333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PT Bold Dusky" pitchFamily="2" charset="-78"/>
                        <a:cs typeface="Simplified Arabic" pitchFamily="18" charset="-78"/>
                      </a:endParaRPr>
                    </a:p>
                    <a:p>
                      <a:pPr marL="533400" marR="0" lvl="0" indent="-53340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AutoNum type="arabic1Minus"/>
                        <a:tabLst/>
                      </a:pPr>
                      <a:r>
                        <a:rPr kumimoji="0" lang="ar-SA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PT Bold Dusky" pitchFamily="2" charset="-78"/>
                          <a:cs typeface="Simplified Arabic" pitchFamily="18" charset="-78"/>
                        </a:rPr>
                        <a:t> </a:t>
                      </a:r>
                      <a:r>
                        <a:rPr kumimoji="0" lang="ar-JO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PT Bold Dusky" pitchFamily="2" charset="-78"/>
                          <a:cs typeface="Simplified Arabic" pitchFamily="18" charset="-78"/>
                        </a:rPr>
                        <a:t>الانضباط </a:t>
                      </a:r>
                      <a:endParaRPr kumimoji="0" lang="ar-SA" altLang="zh-CN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3333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PT Bold Dusky" pitchFamily="2" charset="-78"/>
                        <a:cs typeface="Simplified Arabic" pitchFamily="18" charset="-78"/>
                      </a:endParaRPr>
                    </a:p>
                    <a:p>
                      <a:pPr marL="533400" marR="0" lvl="0" indent="-53340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AutoNum type="arabic1Minus"/>
                        <a:tabLst/>
                      </a:pPr>
                      <a:r>
                        <a:rPr kumimoji="0" lang="ar-SA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PT Bold Dusky" pitchFamily="2" charset="-78"/>
                          <a:cs typeface="Simplified Arabic" pitchFamily="18" charset="-78"/>
                        </a:rPr>
                        <a:t> </a:t>
                      </a:r>
                      <a:r>
                        <a:rPr kumimoji="0" lang="ar-JO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PT Bold Dusky" pitchFamily="2" charset="-78"/>
                          <a:cs typeface="Simplified Arabic" pitchFamily="18" charset="-78"/>
                        </a:rPr>
                        <a:t>سلوك المشاركين مع زملائهم</a:t>
                      </a:r>
                      <a:endParaRPr kumimoji="0" lang="ar-SA" altLang="zh-CN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3333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PT Bold Dusky" pitchFamily="2" charset="-78"/>
                        <a:cs typeface="Simplified Arabic" pitchFamily="18" charset="-78"/>
                      </a:endParaRPr>
                    </a:p>
                    <a:p>
                      <a:pPr marL="533400" marR="0" lvl="0" indent="-53340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AutoNum type="arabic1Minus"/>
                        <a:tabLst/>
                      </a:pPr>
                      <a:r>
                        <a:rPr kumimoji="0" lang="ar-JO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PT Bold Dusky" pitchFamily="2" charset="-78"/>
                          <a:cs typeface="Simplified Arabic" pitchFamily="18" charset="-78"/>
                        </a:rPr>
                        <a:t>رغبة المشاركين في التدريب</a:t>
                      </a:r>
                      <a:endParaRPr kumimoji="0" lang="ar-SA" altLang="zh-CN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3333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PT Bold Dusky" pitchFamily="2" charset="-78"/>
                        <a:cs typeface="Simplified Arabic" pitchFamily="18" charset="-78"/>
                      </a:endParaRPr>
                    </a:p>
                    <a:p>
                      <a:pPr marL="533400" marR="0" lvl="0" indent="-53340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AutoNum type="arabic1Minus"/>
                        <a:tabLst/>
                      </a:pPr>
                      <a:r>
                        <a:rPr kumimoji="0" lang="ar-SA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PT Bold Dusky" pitchFamily="2" charset="-78"/>
                          <a:cs typeface="Simplified Arabic" pitchFamily="18" charset="-78"/>
                        </a:rPr>
                        <a:t> </a:t>
                      </a:r>
                      <a:r>
                        <a:rPr kumimoji="0" lang="ar-JO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PT Bold Dusky" pitchFamily="2" charset="-78"/>
                          <a:cs typeface="Simplified Arabic" pitchFamily="18" charset="-78"/>
                        </a:rPr>
                        <a:t>الحوار والنقاش</a:t>
                      </a:r>
                      <a:endParaRPr kumimoji="0" lang="ar-SA" altLang="zh-CN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3333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PT Bold Dusky" pitchFamily="2" charset="-78"/>
                        <a:cs typeface="Simplified Arabic" pitchFamily="18" charset="-78"/>
                      </a:endParaRPr>
                    </a:p>
                    <a:p>
                      <a:pPr marL="533400" marR="0" lvl="0" indent="-53340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AutoNum type="arabic1Minus"/>
                        <a:tabLst/>
                      </a:pPr>
                      <a:r>
                        <a:rPr kumimoji="0" lang="ar-SA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PT Bold Dusky" pitchFamily="2" charset="-78"/>
                          <a:cs typeface="Simplified Arabic" pitchFamily="18" charset="-78"/>
                        </a:rPr>
                        <a:t> تقييمك العام للبرنامج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3333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PT Bold Dusky" pitchFamily="2" charset="-78"/>
                        <a:cs typeface="Simplified Arabic" pitchFamily="18" charset="-7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ar-AE" sz="2800" b="0" i="0" u="none" strike="noStrike" cap="none" normalizeH="0" baseline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PT Bold Dusky" pitchFamily="2" charset="-78"/>
                        <a:cs typeface="PT Bold Heading" pitchFamily="2" charset="-7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ar-AE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PT Bold Dusky" pitchFamily="2" charset="-78"/>
                        <a:cs typeface="PT Bold Heading" pitchFamily="2" charset="-7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ar-AE" sz="2800" b="0" i="0" u="none" strike="noStrike" cap="none" normalizeH="0" baseline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PT Bold Dusky" pitchFamily="2" charset="-78"/>
                        <a:cs typeface="PT Bold Heading" pitchFamily="2" charset="-7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ar-AE" sz="2800" b="0" i="0" u="none" strike="noStrike" cap="none" normalizeH="0" baseline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PT Bold Dusky" pitchFamily="2" charset="-78"/>
                        <a:cs typeface="PT Bold Heading" pitchFamily="2" charset="-7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ar-AE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PT Bold Dusky" pitchFamily="2" charset="-78"/>
                        <a:cs typeface="PT Bold Heading" pitchFamily="2" charset="-7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207652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>
            <a:normAutofit/>
          </a:bodyPr>
          <a:lstStyle/>
          <a:p>
            <a:pPr algn="ctr" rtl="1" eaLnBrk="1" hangingPunct="1">
              <a:defRPr/>
            </a:pPr>
            <a:r>
              <a:rPr lang="ar-SA" altLang="zh-CN" sz="2000" b="1" dirty="0">
                <a:latin typeface="+mn-lt"/>
                <a:cs typeface="+mn-cs"/>
              </a:rPr>
              <a:t>استمارة تقييم متدرب</a:t>
            </a:r>
            <a:br>
              <a:rPr lang="ar-SA" altLang="zh-CN" sz="2000" b="1" dirty="0">
                <a:latin typeface="+mn-lt"/>
                <a:cs typeface="+mn-cs"/>
              </a:rPr>
            </a:br>
            <a:r>
              <a:rPr lang="ar-SA" sz="2000" dirty="0">
                <a:latin typeface="+mn-lt"/>
                <a:cs typeface="+mn-cs"/>
              </a:rPr>
              <a:t>تقرير المشرف المباشر بعد عودة المتدرب إلى مكان العمل</a:t>
            </a:r>
            <a:endParaRPr lang="en-US" sz="2000" dirty="0">
              <a:latin typeface="+mn-lt"/>
              <a:cs typeface="+mn-cs"/>
            </a:endParaRPr>
          </a:p>
        </p:txBody>
      </p:sp>
      <p:sp>
        <p:nvSpPr>
          <p:cNvPr id="543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90600"/>
            <a:ext cx="8610600" cy="5867400"/>
          </a:xfrm>
        </p:spPr>
        <p:txBody>
          <a:bodyPr/>
          <a:lstStyle/>
          <a:p>
            <a:pPr algn="r" rtl="1" eaLnBrk="1" hangingPunct="1">
              <a:lnSpc>
                <a:spcPct val="80000"/>
              </a:lnSpc>
              <a:defRPr/>
            </a:pPr>
            <a:r>
              <a:rPr lang="ar-SA" altLang="zh-CN" sz="1800" dirty="0"/>
              <a:t>القطاع الإداري : </a:t>
            </a:r>
            <a:r>
              <a:rPr lang="en-US" altLang="zh-CN" sz="1800" dirty="0">
                <a:latin typeface="PT Bold Heading"/>
                <a:ea typeface="SimSun" pitchFamily="2" charset="-122"/>
              </a:rPr>
              <a:t>……</a:t>
            </a:r>
            <a:r>
              <a:rPr lang="en-US" altLang="zh-CN" sz="1800" dirty="0"/>
              <a:t>.</a:t>
            </a:r>
            <a:r>
              <a:rPr lang="en-US" altLang="zh-CN" sz="1800" dirty="0">
                <a:latin typeface="PT Bold Heading"/>
                <a:ea typeface="SimSun" pitchFamily="2" charset="-122"/>
              </a:rPr>
              <a:t>…</a:t>
            </a:r>
            <a:r>
              <a:rPr lang="en-US" altLang="zh-CN" sz="1800" dirty="0"/>
              <a:t>.</a:t>
            </a:r>
            <a:r>
              <a:rPr lang="en-US" altLang="zh-CN" sz="1800" dirty="0">
                <a:latin typeface="PT Bold Heading"/>
                <a:ea typeface="SimSun" pitchFamily="2" charset="-122"/>
              </a:rPr>
              <a:t>………</a:t>
            </a:r>
            <a:endParaRPr lang="ar-SA" altLang="zh-CN" sz="1800" dirty="0"/>
          </a:p>
          <a:p>
            <a:pPr algn="r" rtl="1" eaLnBrk="1" hangingPunct="1">
              <a:lnSpc>
                <a:spcPct val="80000"/>
              </a:lnSpc>
              <a:defRPr/>
            </a:pPr>
            <a:r>
              <a:rPr lang="ar-SA" altLang="zh-CN" sz="1800" dirty="0"/>
              <a:t>اسم المتدرب : </a:t>
            </a:r>
            <a:r>
              <a:rPr lang="en-US" altLang="zh-CN" sz="1800" dirty="0">
                <a:latin typeface="PT Bold Heading"/>
                <a:ea typeface="SimSun" pitchFamily="2" charset="-122"/>
              </a:rPr>
              <a:t>…………</a:t>
            </a:r>
            <a:r>
              <a:rPr lang="en-US" altLang="zh-CN" sz="1800" dirty="0"/>
              <a:t>.</a:t>
            </a:r>
            <a:r>
              <a:rPr lang="en-US" altLang="zh-CN" sz="1800" dirty="0">
                <a:latin typeface="PT Bold Heading"/>
                <a:ea typeface="SimSun" pitchFamily="2" charset="-122"/>
              </a:rPr>
              <a:t>………</a:t>
            </a:r>
            <a:r>
              <a:rPr lang="ar-SA" altLang="zh-CN" sz="1800" dirty="0"/>
              <a:t>الإدارة التابع لها : </a:t>
            </a:r>
            <a:r>
              <a:rPr lang="en-US" altLang="zh-CN" sz="1800" dirty="0">
                <a:latin typeface="PT Bold Heading"/>
                <a:ea typeface="SimSun" pitchFamily="2" charset="-122"/>
              </a:rPr>
              <a:t>…………</a:t>
            </a:r>
            <a:r>
              <a:rPr lang="en-US" altLang="zh-CN" sz="1800" dirty="0"/>
              <a:t>.</a:t>
            </a:r>
            <a:r>
              <a:rPr lang="en-US" altLang="zh-CN" sz="1800" dirty="0">
                <a:latin typeface="PT Bold Heading"/>
                <a:ea typeface="SimSun" pitchFamily="2" charset="-122"/>
              </a:rPr>
              <a:t>……</a:t>
            </a:r>
            <a:endParaRPr lang="ar-SA" altLang="zh-CN" sz="1800" dirty="0"/>
          </a:p>
          <a:p>
            <a:pPr algn="r" rtl="1" eaLnBrk="1" hangingPunct="1">
              <a:lnSpc>
                <a:spcPct val="80000"/>
              </a:lnSpc>
              <a:defRPr/>
            </a:pPr>
            <a:r>
              <a:rPr lang="ar-SA" altLang="zh-CN" sz="1800" dirty="0"/>
              <a:t>اسم البرنامج :	</a:t>
            </a:r>
            <a:r>
              <a:rPr lang="en-US" altLang="zh-CN" sz="1800" dirty="0">
                <a:latin typeface="PT Bold Heading"/>
                <a:ea typeface="SimSun" pitchFamily="2" charset="-122"/>
              </a:rPr>
              <a:t>…………</a:t>
            </a:r>
            <a:r>
              <a:rPr lang="en-US" altLang="zh-CN" sz="1800" dirty="0"/>
              <a:t>.</a:t>
            </a:r>
            <a:r>
              <a:rPr lang="en-US" altLang="zh-CN" sz="1800" dirty="0">
                <a:latin typeface="PT Bold Heading"/>
                <a:ea typeface="SimSun" pitchFamily="2" charset="-122"/>
              </a:rPr>
              <a:t>………</a:t>
            </a:r>
            <a:r>
              <a:rPr lang="ar-SA" altLang="zh-CN" sz="1800" dirty="0"/>
              <a:t>	تاريخ البرنامج :  /  /  2..6</a:t>
            </a:r>
            <a:endParaRPr lang="ar-SA" altLang="zh-CN" sz="1800" b="1" dirty="0"/>
          </a:p>
          <a:p>
            <a:pPr algn="r" rtl="1" eaLnBrk="1" hangingPunct="1">
              <a:lnSpc>
                <a:spcPct val="80000"/>
              </a:lnSpc>
              <a:defRPr/>
            </a:pPr>
            <a:r>
              <a:rPr lang="ar-SA" altLang="zh-CN" sz="1800" b="1" dirty="0"/>
              <a:t>السيد / </a:t>
            </a:r>
            <a:r>
              <a:rPr lang="en-US" altLang="zh-CN" sz="1800" dirty="0">
                <a:latin typeface="PT Bold Heading"/>
                <a:ea typeface="SimSun" pitchFamily="2" charset="-122"/>
              </a:rPr>
              <a:t>…………………</a:t>
            </a:r>
            <a:r>
              <a:rPr lang="en-US" altLang="zh-CN" sz="1800" dirty="0"/>
              <a:t>.</a:t>
            </a:r>
            <a:r>
              <a:rPr lang="en-US" altLang="zh-CN" sz="1800" dirty="0">
                <a:latin typeface="PT Bold Heading"/>
                <a:ea typeface="SimSun" pitchFamily="2" charset="-122"/>
              </a:rPr>
              <a:t>…</a:t>
            </a:r>
            <a:r>
              <a:rPr lang="en-US" altLang="zh-CN" sz="1800" dirty="0"/>
              <a:t>.</a:t>
            </a:r>
            <a:r>
              <a:rPr lang="en-US" altLang="zh-CN" sz="1800" dirty="0">
                <a:latin typeface="PT Bold Heading"/>
                <a:ea typeface="SimSun" pitchFamily="2" charset="-122"/>
              </a:rPr>
              <a:t>………</a:t>
            </a:r>
            <a:endParaRPr lang="ar-SA" altLang="zh-CN" sz="1800" b="1" dirty="0"/>
          </a:p>
          <a:p>
            <a:pPr algn="r" rtl="1" eaLnBrk="1" hangingPunct="1">
              <a:lnSpc>
                <a:spcPct val="80000"/>
              </a:lnSpc>
              <a:defRPr/>
            </a:pPr>
            <a:r>
              <a:rPr lang="ar-SA" altLang="zh-CN" sz="1800" dirty="0"/>
              <a:t>نود أن نتعرف علي رأي سيادتكم فيما يتعلق بنتائج البرنامج التدريبي علي الموظف بعد عودته إلى العمل </a:t>
            </a:r>
            <a:r>
              <a:rPr lang="en-US" altLang="zh-CN" sz="1800" dirty="0">
                <a:latin typeface="PT Bold Heading"/>
                <a:ea typeface="SimSun" pitchFamily="2" charset="-122"/>
              </a:rPr>
              <a:t>–</a:t>
            </a:r>
            <a:r>
              <a:rPr lang="ar-SA" altLang="zh-CN" sz="1800" dirty="0"/>
              <a:t> حتى يتسنى لنا العمل علي تلافي القصور في العملية التدريبية ، وكذا تنمية الجوانب الإيجابية علي المتدرب .</a:t>
            </a:r>
          </a:p>
          <a:p>
            <a:pPr algn="r" rtl="1" eaLnBrk="1" hangingPunct="1">
              <a:lnSpc>
                <a:spcPct val="80000"/>
              </a:lnSpc>
              <a:defRPr/>
            </a:pPr>
            <a:r>
              <a:rPr lang="ar-SA" altLang="zh-CN" sz="1800" dirty="0"/>
              <a:t>بصفة عامة ، هل أنت راض عن مستوى أداء العامل وسلوكه بعد البرنامج ؟</a:t>
            </a:r>
          </a:p>
          <a:p>
            <a:pPr algn="r" rtl="1" eaLnBrk="1" hangingPunct="1">
              <a:lnSpc>
                <a:spcPct val="80000"/>
              </a:lnSpc>
              <a:defRPr/>
            </a:pPr>
            <a:r>
              <a:rPr lang="ar-SA" altLang="zh-CN" sz="1800" dirty="0"/>
              <a:t>(   ) راض تماماً		(   ) راض نسبياً		(   ) غير راض</a:t>
            </a:r>
          </a:p>
          <a:p>
            <a:pPr algn="r" rtl="1" eaLnBrk="1" hangingPunct="1">
              <a:lnSpc>
                <a:spcPct val="80000"/>
              </a:lnSpc>
              <a:defRPr/>
            </a:pPr>
            <a:r>
              <a:rPr lang="ar-SA" altLang="zh-CN" sz="1800" dirty="0"/>
              <a:t>هل هناك تغير إيجابي في أسلوب أداء العامل لعمله ؟</a:t>
            </a:r>
          </a:p>
          <a:p>
            <a:pPr algn="r" rtl="1" eaLnBrk="1" hangingPunct="1">
              <a:lnSpc>
                <a:spcPct val="80000"/>
              </a:lnSpc>
              <a:defRPr/>
            </a:pPr>
            <a:r>
              <a:rPr lang="ar-SA" altLang="zh-CN" sz="1800" dirty="0"/>
              <a:t>(    ) نعم ، تغير يجرى حدوثه الآن	(    ) متوقع حدوثه قريباً	(    ) لا يوجد تغير</a:t>
            </a:r>
          </a:p>
          <a:p>
            <a:pPr algn="r" rtl="1" eaLnBrk="1" hangingPunct="1">
              <a:lnSpc>
                <a:spcPct val="80000"/>
              </a:lnSpc>
              <a:defRPr/>
            </a:pPr>
            <a:r>
              <a:rPr lang="ar-SA" altLang="zh-CN" sz="1800" dirty="0"/>
              <a:t>إذا كان هناك تغير إيجابي في أداء العامل . ما هو علي وجه التحديد ؟</a:t>
            </a:r>
            <a:endParaRPr lang="en-US" altLang="zh-CN" sz="1800" dirty="0">
              <a:ea typeface="SimSun" pitchFamily="2" charset="-122"/>
            </a:endParaRPr>
          </a:p>
          <a:p>
            <a:pPr algn="r" rtl="1" eaLnBrk="1" hangingPunct="1">
              <a:lnSpc>
                <a:spcPct val="80000"/>
              </a:lnSpc>
              <a:defRPr/>
            </a:pPr>
            <a:r>
              <a:rPr lang="ar-SA" altLang="zh-CN" sz="1800" dirty="0"/>
              <a:t>هل هناك تغير إيجابي في سلوك العامل نحو رؤسائه وزملائه ؟</a:t>
            </a:r>
          </a:p>
          <a:p>
            <a:pPr algn="r" rtl="1" eaLnBrk="1" hangingPunct="1">
              <a:lnSpc>
                <a:spcPct val="80000"/>
              </a:lnSpc>
              <a:defRPr/>
            </a:pPr>
            <a:r>
              <a:rPr lang="ar-SA" altLang="zh-CN" sz="1800" dirty="0"/>
              <a:t>(   ) نعم ، تغير يجرى حدوثه الآن	(   ) متوقع حدوثه قريباً	(   ) لا يوجد تغير</a:t>
            </a:r>
          </a:p>
          <a:p>
            <a:pPr algn="r" rtl="1" eaLnBrk="1" hangingPunct="1">
              <a:lnSpc>
                <a:spcPct val="80000"/>
              </a:lnSpc>
              <a:defRPr/>
            </a:pPr>
            <a:r>
              <a:rPr lang="ar-SA" altLang="zh-CN" sz="1800" dirty="0"/>
              <a:t>ما هي الموضوعات التي أحدثت تغير إيجابي أدت إلى التطور للموظف في أدائه وسلوكه</a:t>
            </a:r>
            <a:endParaRPr lang="en-US" altLang="zh-CN" sz="1800" dirty="0">
              <a:ea typeface="SimSun" pitchFamily="2" charset="-122"/>
            </a:endParaRPr>
          </a:p>
          <a:p>
            <a:pPr algn="r" rtl="1" eaLnBrk="1" hangingPunct="1">
              <a:lnSpc>
                <a:spcPct val="80000"/>
              </a:lnSpc>
              <a:defRPr/>
            </a:pPr>
            <a:r>
              <a:rPr lang="ar-SA" altLang="zh-CN" sz="1800" dirty="0"/>
              <a:t>6 - ما هي أوجه القصور في البرنامج ويجب العمل علي تلافيها مستقبلاً ؟</a:t>
            </a:r>
            <a:endParaRPr lang="en-US" altLang="zh-CN" sz="1800" dirty="0">
              <a:ea typeface="SimSun" pitchFamily="2" charset="-122"/>
            </a:endParaRPr>
          </a:p>
          <a:p>
            <a:pPr algn="r" rtl="1" eaLnBrk="1" hangingPunct="1">
              <a:lnSpc>
                <a:spcPct val="80000"/>
              </a:lnSpc>
              <a:defRPr/>
            </a:pPr>
            <a:r>
              <a:rPr lang="en-US" altLang="zh-CN" sz="1800" dirty="0">
                <a:latin typeface="PT Bold Heading"/>
                <a:ea typeface="SimSun" pitchFamily="2" charset="-122"/>
              </a:rPr>
              <a:t>……………………………………………………</a:t>
            </a:r>
            <a:r>
              <a:rPr lang="en-US" altLang="zh-CN" sz="1800" dirty="0">
                <a:ea typeface="SimSun" pitchFamily="2" charset="-122"/>
              </a:rPr>
              <a:t>..</a:t>
            </a:r>
            <a:r>
              <a:rPr lang="en-US" altLang="zh-CN" sz="1800" dirty="0">
                <a:latin typeface="PT Bold Heading"/>
                <a:ea typeface="SimSun" pitchFamily="2" charset="-122"/>
              </a:rPr>
              <a:t>………</a:t>
            </a:r>
            <a:endParaRPr lang="ar-SA" altLang="zh-CN" sz="1800" dirty="0"/>
          </a:p>
          <a:p>
            <a:pPr algn="r" rtl="1" eaLnBrk="1" hangingPunct="1">
              <a:lnSpc>
                <a:spcPct val="80000"/>
              </a:lnSpc>
              <a:defRPr/>
            </a:pPr>
            <a:r>
              <a:rPr lang="ar-SA" altLang="zh-CN" sz="1800" dirty="0"/>
              <a:t>7-بعد هذا البرنامج،ما هي في وجهة نظرك أهم الاحتياجات التدريبية المستقبلية للموظف؟</a:t>
            </a:r>
            <a:endParaRPr lang="en-US" altLang="zh-CN" sz="1800" dirty="0">
              <a:ea typeface="SimSun" pitchFamily="2" charset="-122"/>
            </a:endParaRPr>
          </a:p>
          <a:p>
            <a:pPr algn="r" rtl="1" eaLnBrk="1" hangingPunct="1">
              <a:lnSpc>
                <a:spcPct val="80000"/>
              </a:lnSpc>
              <a:defRPr/>
            </a:pPr>
            <a:r>
              <a:rPr lang="en-US" altLang="zh-CN" sz="1800" dirty="0">
                <a:latin typeface="PT Bold Heading"/>
                <a:ea typeface="SimSun" pitchFamily="2" charset="-122"/>
              </a:rPr>
              <a:t>……………………………………………………</a:t>
            </a:r>
            <a:r>
              <a:rPr lang="en-US" altLang="zh-CN" sz="1800" dirty="0">
                <a:ea typeface="SimSun" pitchFamily="2" charset="-122"/>
              </a:rPr>
              <a:t>..</a:t>
            </a:r>
            <a:r>
              <a:rPr lang="en-US" altLang="zh-CN" sz="1800" dirty="0">
                <a:latin typeface="PT Bold Heading"/>
                <a:ea typeface="SimSun" pitchFamily="2" charset="-122"/>
              </a:rPr>
              <a:t>………</a:t>
            </a:r>
            <a:r>
              <a:rPr lang="en-US" altLang="zh-CN" sz="1800" dirty="0">
                <a:ea typeface="SimSun" pitchFamily="2" charset="-122"/>
              </a:rPr>
              <a:t>.</a:t>
            </a:r>
            <a:endParaRPr lang="ar-SA" altLang="zh-CN" sz="1800" dirty="0"/>
          </a:p>
          <a:p>
            <a:pPr algn="r" rtl="1" eaLnBrk="1" hangingPunct="1">
              <a:lnSpc>
                <a:spcPct val="80000"/>
              </a:lnSpc>
              <a:defRPr/>
            </a:pPr>
            <a:r>
              <a:rPr lang="ar-SA" altLang="zh-CN" sz="1800" dirty="0"/>
              <a:t>ملاحظات أخرى :................................................</a:t>
            </a:r>
            <a:endParaRPr lang="en-US" altLang="zh-CN" sz="1800" dirty="0">
              <a:ea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56330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40681288"/>
              </p:ext>
            </p:extLst>
          </p:nvPr>
        </p:nvGraphicFramePr>
        <p:xfrm>
          <a:off x="0" y="476672"/>
          <a:ext cx="9144000" cy="638132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14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381328">
                <a:tc>
                  <a:txBody>
                    <a:bodyPr/>
                    <a:lstStyle/>
                    <a:p>
                      <a:pPr marL="0" marR="0" indent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Tx/>
                        <a:buNone/>
                      </a:pPr>
                      <a:r>
                        <a:rPr lang="ar-JO" sz="2400" b="1" kern="1200" dirty="0">
                          <a:solidFill>
                            <a:srgbClr val="3333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	تقييم الدورات التدريبية </a:t>
                      </a:r>
                    </a:p>
                    <a:p>
                      <a:pPr marL="0" marR="0" indent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Tx/>
                        <a:buNone/>
                      </a:pPr>
                      <a:r>
                        <a:rPr lang="ar-JO" sz="2400" b="1" kern="1200" dirty="0">
                          <a:solidFill>
                            <a:srgbClr val="3333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	استبيان تقييم الدورات التدريبية</a:t>
                      </a:r>
                    </a:p>
                    <a:p>
                      <a:pPr marL="0" marR="0" indent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Tx/>
                        <a:buNone/>
                      </a:pPr>
                      <a:r>
                        <a:rPr lang="ar-JO" sz="2400" b="1" kern="1200" dirty="0">
                          <a:solidFill>
                            <a:srgbClr val="3333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	أمثلة تطبيقية</a:t>
                      </a:r>
                    </a:p>
                    <a:p>
                      <a:pPr marL="342900" marR="0" indent="-34290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Tx/>
                        <a:buChar char="-"/>
                      </a:pPr>
                      <a:endParaRPr lang="ar-JO" sz="2400" b="1" kern="1200" dirty="0">
                        <a:solidFill>
                          <a:srgbClr val="3333FF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2800" b="1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marL="112255" marR="112255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0" y="6478537"/>
            <a:ext cx="762000" cy="365125"/>
          </a:xfrm>
        </p:spPr>
        <p:txBody>
          <a:bodyPr/>
          <a:lstStyle/>
          <a:p>
            <a:fld id="{C54596C8-92EE-4584-A9EB-70A8CB5D8AAB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462331"/>
            <a:ext cx="4873869" cy="365125"/>
          </a:xfrm>
        </p:spPr>
        <p:txBody>
          <a:bodyPr/>
          <a:lstStyle/>
          <a:p>
            <a:r>
              <a:rPr lang="ar-SA" dirty="0"/>
              <a:t>د. </a:t>
            </a:r>
            <a:r>
              <a:rPr lang="ar-JO" dirty="0"/>
              <a:t>زاهي ياسين،</a:t>
            </a:r>
            <a:r>
              <a:rPr lang="ar-SA" dirty="0"/>
              <a:t> تدريب وتطوير الموارد البشرية</a:t>
            </a:r>
            <a:r>
              <a:rPr lang="ar-JO" dirty="0"/>
              <a:t> </a:t>
            </a:r>
            <a:r>
              <a:rPr lang="en-US" dirty="0"/>
              <a:t> HRMA 302/Spring 201</a:t>
            </a:r>
            <a:r>
              <a:rPr lang="ar-JO" dirty="0"/>
              <a:t>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3706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92315826"/>
              </p:ext>
            </p:extLst>
          </p:nvPr>
        </p:nvGraphicFramePr>
        <p:xfrm>
          <a:off x="0" y="476672"/>
          <a:ext cx="9144000" cy="638132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14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381328">
                <a:tc>
                  <a:txBody>
                    <a:bodyPr/>
                    <a:lstStyle/>
                    <a:p>
                      <a:pPr marL="0" marR="0" indent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Tx/>
                        <a:buNone/>
                      </a:pPr>
                      <a:r>
                        <a:rPr lang="ar-JO" sz="2400" b="1" kern="1200" dirty="0">
                          <a:solidFill>
                            <a:srgbClr val="3333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الفصل الرابع : تقييم برامج التدريب</a:t>
                      </a:r>
                    </a:p>
                    <a:p>
                      <a:pPr marL="457200" marR="0" indent="-45720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/>
                      </a:pPr>
                      <a:r>
                        <a:rPr lang="ar-JO" sz="2400" b="1" kern="1200" dirty="0">
                          <a:solidFill>
                            <a:srgbClr val="3333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مقدمة</a:t>
                      </a:r>
                    </a:p>
                    <a:p>
                      <a:pPr marL="0" marR="0" indent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ar-JO" sz="2400" b="1" kern="1200" dirty="0">
                          <a:solidFill>
                            <a:srgbClr val="3333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عملية التقييم تعتمد على الاجابة</a:t>
                      </a:r>
                      <a:r>
                        <a:rPr lang="ar-JO" sz="2400" b="1" kern="1200" baseline="0" dirty="0">
                          <a:solidFill>
                            <a:srgbClr val="3333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على الاسئلة التالية:</a:t>
                      </a:r>
                      <a:endParaRPr lang="ar-JO" sz="2400" b="1" kern="1200" dirty="0">
                        <a:solidFill>
                          <a:srgbClr val="3333FF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 algn="r" rtl="1">
                        <a:buFont typeface="+mj-lt"/>
                        <a:buAutoNum type="arabicPeriod"/>
                      </a:pPr>
                      <a:r>
                        <a:rPr lang="ar-SA" sz="2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هل تفاعل المتدربون مع البرنامج التدريبي المقدم ؟</a:t>
                      </a:r>
                      <a:endParaRPr lang="en-US" sz="2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 algn="r" rtl="1">
                        <a:buFont typeface="+mj-lt"/>
                        <a:buAutoNum type="arabicPeriod"/>
                      </a:pPr>
                      <a:r>
                        <a:rPr lang="ar-SA" sz="2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هل تعلم المتدربون شيئاً إضافياً ؟ أو عززوا تعليماً سابقاً لهم ؟</a:t>
                      </a:r>
                      <a:endParaRPr lang="en-US" sz="2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 algn="r" rtl="1">
                        <a:buFont typeface="+mj-lt"/>
                        <a:buAutoNum type="arabicPeriod"/>
                      </a:pPr>
                      <a:r>
                        <a:rPr lang="ar-SA" sz="2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هل تعرف المشاركون في البرنامج على آلية نقل أثر التدريب إلى مواقع العمل ؟</a:t>
                      </a:r>
                      <a:endParaRPr lang="en-US" sz="2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 algn="r" rtl="1">
                        <a:buFont typeface="+mj-lt"/>
                        <a:buAutoNum type="arabicPeriod"/>
                      </a:pPr>
                      <a:r>
                        <a:rPr lang="ar-SA" sz="2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هل طبق المشاركون تلك الآلية ؟ وماذا عن نتائج التطبيق ؟</a:t>
                      </a:r>
                      <a:endParaRPr lang="en-US" sz="2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 algn="r" rtl="1">
                        <a:buFont typeface="+mj-lt"/>
                        <a:buAutoNum type="arabicPeriod"/>
                      </a:pPr>
                      <a:r>
                        <a:rPr lang="ar-SA" sz="2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هل عاد ذلك التطبيق بالفائدة المرجوة على أداء المؤسسة وعلى سلوك الأفراد.</a:t>
                      </a:r>
                      <a:endParaRPr lang="en-US" sz="2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457200" marR="0" indent="-45720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/>
                      </a:pPr>
                      <a:endParaRPr lang="ar-JO" sz="2400" b="1" kern="1200" dirty="0">
                        <a:solidFill>
                          <a:srgbClr val="3333FF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2800" b="1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marL="112255" marR="112255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0" y="6478537"/>
            <a:ext cx="762000" cy="365125"/>
          </a:xfrm>
        </p:spPr>
        <p:txBody>
          <a:bodyPr/>
          <a:lstStyle/>
          <a:p>
            <a:fld id="{C54596C8-92EE-4584-A9EB-70A8CB5D8AAB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462331"/>
            <a:ext cx="4873869" cy="365125"/>
          </a:xfrm>
        </p:spPr>
        <p:txBody>
          <a:bodyPr/>
          <a:lstStyle/>
          <a:p>
            <a:r>
              <a:rPr lang="ar-SA" dirty="0"/>
              <a:t>د. </a:t>
            </a:r>
            <a:r>
              <a:rPr lang="ar-JO" dirty="0"/>
              <a:t>زاهي ياسين،</a:t>
            </a:r>
            <a:r>
              <a:rPr lang="ar-SA" dirty="0"/>
              <a:t> تدريب وتطوير الموارد البشرية</a:t>
            </a:r>
            <a:r>
              <a:rPr lang="ar-JO" dirty="0"/>
              <a:t> </a:t>
            </a:r>
            <a:r>
              <a:rPr lang="en-US" dirty="0"/>
              <a:t> HRMA 302/Spring 201</a:t>
            </a:r>
            <a:r>
              <a:rPr lang="ar-JO" dirty="0"/>
              <a:t>6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476672"/>
            <a:ext cx="2699792" cy="2022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9242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71450"/>
            <a:ext cx="7772400" cy="304801"/>
          </a:xfrm>
        </p:spPr>
        <p:txBody>
          <a:bodyPr>
            <a:noAutofit/>
          </a:bodyPr>
          <a:lstStyle/>
          <a:p>
            <a:pPr algn="ctr" rtl="1"/>
            <a:r>
              <a:rPr lang="ar-JO" sz="2800" b="1" dirty="0">
                <a:solidFill>
                  <a:schemeClr val="bg1"/>
                </a:solidFill>
                <a:cs typeface="+mn-cs"/>
              </a:rPr>
              <a:t>العملية التدريبية</a:t>
            </a:r>
            <a:endParaRPr lang="en-US" sz="2800" b="1" dirty="0">
              <a:solidFill>
                <a:schemeClr val="bg1"/>
              </a:solidFill>
              <a:cs typeface="+mn-cs"/>
            </a:endParaRPr>
          </a:p>
        </p:txBody>
      </p:sp>
      <p:sp>
        <p:nvSpPr>
          <p:cNvPr id="2084" name="Text Box 36"/>
          <p:cNvSpPr txBox="1">
            <a:spLocks noChangeArrowheads="1"/>
          </p:cNvSpPr>
          <p:nvPr/>
        </p:nvSpPr>
        <p:spPr bwMode="auto">
          <a:xfrm>
            <a:off x="3517900" y="1085850"/>
            <a:ext cx="2197100" cy="498475"/>
          </a:xfrm>
          <a:prstGeom prst="rect">
            <a:avLst/>
          </a:prstGeom>
          <a:solidFill>
            <a:srgbClr val="FFFFCC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ar-SA" sz="2600" b="1" dirty="0"/>
              <a:t>خطة ال</a:t>
            </a:r>
            <a:r>
              <a:rPr lang="ar-JO" sz="2600" b="1" dirty="0"/>
              <a:t>منظمة</a:t>
            </a:r>
            <a:endParaRPr lang="en-US" sz="2600" b="1" dirty="0"/>
          </a:p>
        </p:txBody>
      </p:sp>
      <p:sp>
        <p:nvSpPr>
          <p:cNvPr id="2088" name="Text Box 40"/>
          <p:cNvSpPr txBox="1">
            <a:spLocks noChangeArrowheads="1"/>
          </p:cNvSpPr>
          <p:nvPr/>
        </p:nvSpPr>
        <p:spPr bwMode="auto">
          <a:xfrm>
            <a:off x="3486150" y="1752600"/>
            <a:ext cx="2228850" cy="466725"/>
          </a:xfrm>
          <a:prstGeom prst="rect">
            <a:avLst/>
          </a:prstGeom>
          <a:solidFill>
            <a:srgbClr val="FFFFCC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ar-SA" b="1"/>
              <a:t>استراتيجية التدريب</a:t>
            </a:r>
            <a:endParaRPr lang="en-US" b="1"/>
          </a:p>
        </p:txBody>
      </p:sp>
      <p:sp>
        <p:nvSpPr>
          <p:cNvPr id="2089" name="Text Box 41"/>
          <p:cNvSpPr txBox="1">
            <a:spLocks noChangeArrowheads="1"/>
          </p:cNvSpPr>
          <p:nvPr/>
        </p:nvSpPr>
        <p:spPr bwMode="auto">
          <a:xfrm>
            <a:off x="3505200" y="2362200"/>
            <a:ext cx="2209800" cy="466725"/>
          </a:xfrm>
          <a:prstGeom prst="rect">
            <a:avLst/>
          </a:prstGeom>
          <a:solidFill>
            <a:srgbClr val="FFFFCC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ar-SA" b="1"/>
              <a:t>أهداف التدريب</a:t>
            </a:r>
            <a:endParaRPr lang="en-US" b="1"/>
          </a:p>
        </p:txBody>
      </p:sp>
      <p:sp>
        <p:nvSpPr>
          <p:cNvPr id="2090" name="Line 42"/>
          <p:cNvSpPr>
            <a:spLocks noChangeShapeType="1"/>
          </p:cNvSpPr>
          <p:nvPr/>
        </p:nvSpPr>
        <p:spPr bwMode="auto">
          <a:xfrm>
            <a:off x="4572000" y="1600200"/>
            <a:ext cx="0" cy="228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91" name="Line 43"/>
          <p:cNvSpPr>
            <a:spLocks noChangeShapeType="1"/>
          </p:cNvSpPr>
          <p:nvPr/>
        </p:nvSpPr>
        <p:spPr bwMode="auto">
          <a:xfrm>
            <a:off x="4572000" y="2209800"/>
            <a:ext cx="0" cy="228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92" name="Line 44"/>
          <p:cNvSpPr>
            <a:spLocks noChangeShapeType="1"/>
          </p:cNvSpPr>
          <p:nvPr/>
        </p:nvSpPr>
        <p:spPr bwMode="auto">
          <a:xfrm>
            <a:off x="4572000" y="2819400"/>
            <a:ext cx="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5080000" y="4038600"/>
            <a:ext cx="3657600" cy="83185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b="1"/>
              <a:t>وضع الخطط التدريبية (تخطيط التدريب)التصميم</a:t>
            </a:r>
            <a:endParaRPr lang="en-US" b="1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508000" y="4038600"/>
            <a:ext cx="2667000" cy="83185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b="1"/>
              <a:t>تقييم فعالية التدريب (التقييم)</a:t>
            </a:r>
            <a:endParaRPr lang="en-US" b="1"/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2946400" y="5410200"/>
            <a:ext cx="3327400" cy="83185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b="1"/>
              <a:t>تنفيذ الخطط والبرامج (تنفيذ عملية التدريب)</a:t>
            </a:r>
            <a:r>
              <a:rPr lang="en-US" b="1"/>
              <a:t> 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3200400" y="3200400"/>
            <a:ext cx="2921000" cy="466725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b="1"/>
              <a:t>تحديد الاحتياجات التدريبية</a:t>
            </a:r>
            <a:endParaRPr lang="en-US" b="1"/>
          </a:p>
        </p:txBody>
      </p:sp>
      <p:sp>
        <p:nvSpPr>
          <p:cNvPr id="2111" name="Line 63"/>
          <p:cNvSpPr>
            <a:spLocks noChangeShapeType="1"/>
          </p:cNvSpPr>
          <p:nvPr/>
        </p:nvSpPr>
        <p:spPr bwMode="auto">
          <a:xfrm>
            <a:off x="6096000" y="3352800"/>
            <a:ext cx="914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12" name="Line 64"/>
          <p:cNvSpPr>
            <a:spLocks noChangeShapeType="1"/>
          </p:cNvSpPr>
          <p:nvPr/>
        </p:nvSpPr>
        <p:spPr bwMode="auto">
          <a:xfrm>
            <a:off x="7010400" y="3352800"/>
            <a:ext cx="0" cy="7429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13" name="Line 65"/>
          <p:cNvSpPr>
            <a:spLocks noChangeShapeType="1"/>
          </p:cNvSpPr>
          <p:nvPr/>
        </p:nvSpPr>
        <p:spPr bwMode="auto">
          <a:xfrm>
            <a:off x="7010400" y="4876800"/>
            <a:ext cx="0" cy="9525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14" name="Line 66"/>
          <p:cNvSpPr>
            <a:spLocks noChangeShapeType="1"/>
          </p:cNvSpPr>
          <p:nvPr/>
        </p:nvSpPr>
        <p:spPr bwMode="auto">
          <a:xfrm flipH="1">
            <a:off x="6299200" y="5829300"/>
            <a:ext cx="711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15" name="Line 67"/>
          <p:cNvSpPr>
            <a:spLocks noChangeShapeType="1"/>
          </p:cNvSpPr>
          <p:nvPr/>
        </p:nvSpPr>
        <p:spPr bwMode="auto">
          <a:xfrm flipH="1">
            <a:off x="1930400" y="5829300"/>
            <a:ext cx="1016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16" name="Line 68"/>
          <p:cNvSpPr>
            <a:spLocks noChangeShapeType="1"/>
          </p:cNvSpPr>
          <p:nvPr/>
        </p:nvSpPr>
        <p:spPr bwMode="auto">
          <a:xfrm flipV="1">
            <a:off x="1930400" y="4800600"/>
            <a:ext cx="0" cy="10287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17" name="Line 69"/>
          <p:cNvSpPr>
            <a:spLocks noChangeShapeType="1"/>
          </p:cNvSpPr>
          <p:nvPr/>
        </p:nvSpPr>
        <p:spPr bwMode="auto">
          <a:xfrm flipV="1">
            <a:off x="1905000" y="3429000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18" name="Line 70"/>
          <p:cNvSpPr>
            <a:spLocks noChangeShapeType="1"/>
          </p:cNvSpPr>
          <p:nvPr/>
        </p:nvSpPr>
        <p:spPr bwMode="auto">
          <a:xfrm>
            <a:off x="1905000" y="3429000"/>
            <a:ext cx="1219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559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1"/>
          <p:cNvGraphicFramePr>
            <a:graphicFrameLocks noGrp="1"/>
          </p:cNvGraphicFramePr>
          <p:nvPr>
            <p:ph idx="1"/>
          </p:nvPr>
        </p:nvGraphicFramePr>
        <p:xfrm>
          <a:off x="0" y="476672"/>
          <a:ext cx="9144000" cy="724306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14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381328">
                <a:tc>
                  <a:txBody>
                    <a:bodyPr/>
                    <a:lstStyle/>
                    <a:p>
                      <a:pPr marL="0" marR="0" indent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Tx/>
                        <a:buNone/>
                      </a:pPr>
                      <a:r>
                        <a:rPr lang="ar-JO" sz="2800" b="1" kern="1200" dirty="0">
                          <a:solidFill>
                            <a:srgbClr val="3333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تقييم برامج التدريب</a:t>
                      </a:r>
                    </a:p>
                    <a:p>
                      <a:pPr algn="r" rtl="1">
                        <a:buFontTx/>
                        <a:buNone/>
                      </a:pPr>
                      <a:r>
                        <a:rPr lang="ar-JO" sz="3000" b="0" dirty="0">
                          <a:solidFill>
                            <a:srgbClr val="FF0000"/>
                          </a:solidFill>
                        </a:rPr>
                        <a:t>مقدمة: موضوع التقييم</a:t>
                      </a:r>
                      <a:r>
                        <a:rPr lang="ar-JO" sz="3000" b="0" baseline="0" dirty="0">
                          <a:solidFill>
                            <a:srgbClr val="FF0000"/>
                          </a:solidFill>
                        </a:rPr>
                        <a:t> يتناول جزئين:</a:t>
                      </a:r>
                      <a:endParaRPr lang="ar-JO" sz="3000" b="0" dirty="0">
                        <a:solidFill>
                          <a:srgbClr val="FF0000"/>
                        </a:solidFill>
                      </a:endParaRPr>
                    </a:p>
                    <a:p>
                      <a:pPr algn="r" rtl="1">
                        <a:buFontTx/>
                        <a:buNone/>
                      </a:pPr>
                      <a:r>
                        <a:rPr lang="ar-JO" sz="3000" b="0" dirty="0">
                          <a:solidFill>
                            <a:srgbClr val="FF0000"/>
                          </a:solidFill>
                        </a:rPr>
                        <a:t>1- </a:t>
                      </a:r>
                      <a:r>
                        <a:rPr lang="ar-SA" sz="3000" b="0" dirty="0">
                          <a:solidFill>
                            <a:srgbClr val="FF0000"/>
                          </a:solidFill>
                        </a:rPr>
                        <a:t>فاعلية التدريب - </a:t>
                      </a:r>
                      <a:r>
                        <a:rPr lang="ar-JO" sz="3000" b="0" dirty="0">
                          <a:solidFill>
                            <a:srgbClr val="FF0000"/>
                          </a:solidFill>
                        </a:rPr>
                        <a:t> ما هي</a:t>
                      </a:r>
                      <a:r>
                        <a:rPr lang="ar-JO" sz="3000" b="0" baseline="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ar-SA" sz="3000" b="0" dirty="0">
                          <a:solidFill>
                            <a:srgbClr val="FF0000"/>
                          </a:solidFill>
                        </a:rPr>
                        <a:t>الفوائد التي تعود على الشركة والمتدربين</a:t>
                      </a:r>
                      <a:r>
                        <a:rPr lang="ar-JO" sz="3000" b="0" dirty="0">
                          <a:solidFill>
                            <a:srgbClr val="FF0000"/>
                          </a:solidFill>
                        </a:rPr>
                        <a:t>؟</a:t>
                      </a:r>
                    </a:p>
                    <a:p>
                      <a:pPr algn="r" rtl="1">
                        <a:buFontTx/>
                        <a:buNone/>
                      </a:pPr>
                      <a:r>
                        <a:rPr lang="ar-JO" sz="3000" b="0" dirty="0">
                          <a:solidFill>
                            <a:srgbClr val="FF0000"/>
                          </a:solidFill>
                        </a:rPr>
                        <a:t>2-</a:t>
                      </a:r>
                      <a:r>
                        <a:rPr lang="ar-JO" sz="3000" b="0" baseline="0" dirty="0">
                          <a:solidFill>
                            <a:srgbClr val="FF0000"/>
                          </a:solidFill>
                        </a:rPr>
                        <a:t> معايير تقييم برامج التدريب</a:t>
                      </a:r>
                    </a:p>
                    <a:p>
                      <a:pPr algn="r" rtl="1">
                        <a:buFontTx/>
                        <a:buNone/>
                      </a:pPr>
                      <a:r>
                        <a:rPr lang="ar-JO" sz="3000" b="0" baseline="0" dirty="0">
                          <a:solidFill>
                            <a:srgbClr val="3333FF"/>
                          </a:solidFill>
                        </a:rPr>
                        <a:t>الجزء الاول:</a:t>
                      </a:r>
                    </a:p>
                    <a:p>
                      <a:pPr algn="r" rtl="1">
                        <a:buFontTx/>
                        <a:buNone/>
                      </a:pPr>
                      <a:r>
                        <a:rPr lang="ar-SA" sz="2800" b="0" u="sng" dirty="0">
                          <a:solidFill>
                            <a:srgbClr val="3333FF"/>
                          </a:solidFill>
                        </a:rPr>
                        <a:t>تقييم تحقيق أهداف التدريب التطبيقية</a:t>
                      </a:r>
                      <a:endParaRPr lang="ar-JO" sz="2800" b="0" u="none" dirty="0">
                        <a:solidFill>
                          <a:srgbClr val="3333FF"/>
                        </a:solidFill>
                      </a:endParaRPr>
                    </a:p>
                    <a:p>
                      <a:pPr algn="r" rtl="1">
                        <a:buFontTx/>
                        <a:buNone/>
                      </a:pPr>
                      <a:r>
                        <a:rPr lang="en-US" sz="2800" b="0" dirty="0">
                          <a:solidFill>
                            <a:srgbClr val="3333FF"/>
                          </a:solidFill>
                        </a:rPr>
                        <a:t>    </a:t>
                      </a:r>
                      <a:r>
                        <a:rPr lang="ar-SA" sz="2800" b="0" dirty="0">
                          <a:solidFill>
                            <a:srgbClr val="3333FF"/>
                          </a:solidFill>
                        </a:rPr>
                        <a:t>التأكد من نقل اثر التدريب ( المهارات ، المعارف ، السلوك) إلى واقع العمل واستخدام تلك المعطيات في تحسين أداء الموظف وبالتالي رفع كفاءة اداء الشركة بوجه عام</a:t>
                      </a:r>
                      <a:r>
                        <a:rPr lang="en-US" sz="2800" b="0" dirty="0">
                          <a:solidFill>
                            <a:srgbClr val="3333FF"/>
                          </a:solidFill>
                        </a:rPr>
                        <a:t> </a:t>
                      </a:r>
                      <a:endParaRPr lang="ar-JO" sz="2800" b="0" baseline="0" dirty="0">
                        <a:solidFill>
                          <a:srgbClr val="3333FF"/>
                        </a:solidFill>
                      </a:endParaRPr>
                    </a:p>
                    <a:p>
                      <a:pPr algn="r" rtl="1">
                        <a:buFontTx/>
                        <a:buNone/>
                      </a:pPr>
                      <a:r>
                        <a:rPr lang="ar-JO" sz="3000" b="0" dirty="0">
                          <a:solidFill>
                            <a:srgbClr val="C00000"/>
                          </a:solidFill>
                        </a:rPr>
                        <a:t>الجزء</a:t>
                      </a:r>
                      <a:r>
                        <a:rPr lang="ar-JO" sz="3000" b="0" baseline="0" dirty="0">
                          <a:solidFill>
                            <a:srgbClr val="C00000"/>
                          </a:solidFill>
                        </a:rPr>
                        <a:t> الثاني:</a:t>
                      </a:r>
                      <a:endParaRPr lang="en-US" sz="3000" b="0" dirty="0">
                        <a:solidFill>
                          <a:srgbClr val="C00000"/>
                        </a:solidFill>
                      </a:endParaRPr>
                    </a:p>
                    <a:p>
                      <a:pPr algn="r" rtl="1">
                        <a:buFontTx/>
                        <a:buNone/>
                      </a:pPr>
                      <a:r>
                        <a:rPr lang="ar-SA" sz="2800" b="1" u="sng" dirty="0">
                          <a:solidFill>
                            <a:srgbClr val="C00000"/>
                          </a:solidFill>
                        </a:rPr>
                        <a:t>تقييم كفاءة خطوات العملية التدريبية</a:t>
                      </a:r>
                      <a:r>
                        <a:rPr lang="en-US" sz="2400" b="1" dirty="0">
                          <a:solidFill>
                            <a:srgbClr val="C00000"/>
                          </a:solidFill>
                        </a:rPr>
                        <a:t> </a:t>
                      </a:r>
                      <a:endParaRPr lang="ar-JO" sz="2400" b="1" dirty="0">
                        <a:solidFill>
                          <a:srgbClr val="C00000"/>
                        </a:solidFill>
                      </a:endParaRPr>
                    </a:p>
                    <a:p>
                      <a:pPr algn="r" rtl="1">
                        <a:buFontTx/>
                        <a:buNone/>
                      </a:pPr>
                      <a:r>
                        <a:rPr lang="en-US" sz="2400" b="1" dirty="0">
                          <a:solidFill>
                            <a:srgbClr val="C00000"/>
                          </a:solidFill>
                        </a:rPr>
                        <a:t>  </a:t>
                      </a:r>
                      <a:r>
                        <a:rPr lang="ar-SA" sz="2400" b="1" dirty="0">
                          <a:solidFill>
                            <a:srgbClr val="C00000"/>
                          </a:solidFill>
                        </a:rPr>
                        <a:t>يتم التأكد من انجاز البرنامج التدريبي وهذا يشمل تقييم تحديد الاحتياجات التدريبية ، تقييم تصميم البرنامج ، تقييم كفاءة المدرب ، تقييم تعلم المتدرب،   تقييم وسائل التدريب</a:t>
                      </a:r>
                      <a:r>
                        <a:rPr lang="en-US" sz="2400" b="1" dirty="0">
                          <a:solidFill>
                            <a:srgbClr val="C00000"/>
                          </a:solidFill>
                        </a:rPr>
                        <a:t> .</a:t>
                      </a:r>
                    </a:p>
                    <a:p>
                      <a:pPr lvl="1" algn="r" rtl="1">
                        <a:buFontTx/>
                        <a:buNone/>
                      </a:pPr>
                      <a:r>
                        <a:rPr lang="en-US" b="1" dirty="0"/>
                        <a:t>2-</a:t>
                      </a:r>
                      <a:r>
                        <a:rPr lang="en-US" sz="2400" b="1" dirty="0"/>
                        <a:t>.</a:t>
                      </a:r>
                    </a:p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ar-JO" sz="2800" b="0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2800" b="1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marL="112255" marR="112255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0" y="6478537"/>
            <a:ext cx="762000" cy="365125"/>
          </a:xfrm>
        </p:spPr>
        <p:txBody>
          <a:bodyPr/>
          <a:lstStyle/>
          <a:p>
            <a:fld id="{C54596C8-92EE-4584-A9EB-70A8CB5D8AAB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462331"/>
            <a:ext cx="4873869" cy="365125"/>
          </a:xfrm>
        </p:spPr>
        <p:txBody>
          <a:bodyPr/>
          <a:lstStyle/>
          <a:p>
            <a:r>
              <a:rPr lang="ar-SA" dirty="0"/>
              <a:t>د. </a:t>
            </a:r>
            <a:r>
              <a:rPr lang="ar-JO" dirty="0"/>
              <a:t>زاهي ياسين،</a:t>
            </a:r>
            <a:r>
              <a:rPr lang="ar-SA" dirty="0"/>
              <a:t> تدريب وتطوير الموارد البشرية</a:t>
            </a:r>
            <a:r>
              <a:rPr lang="ar-JO" dirty="0"/>
              <a:t> </a:t>
            </a:r>
            <a:r>
              <a:rPr lang="en-US" dirty="0"/>
              <a:t> HRMA 302/Spring 201</a:t>
            </a:r>
            <a:r>
              <a:rPr lang="ar-JO" dirty="0"/>
              <a:t>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1368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71450"/>
            <a:ext cx="7772400" cy="304801"/>
          </a:xfrm>
        </p:spPr>
        <p:txBody>
          <a:bodyPr>
            <a:noAutofit/>
          </a:bodyPr>
          <a:lstStyle/>
          <a:p>
            <a:pPr algn="ctr" rtl="1"/>
            <a:r>
              <a:rPr lang="ar-JO" sz="2800" b="1" dirty="0">
                <a:solidFill>
                  <a:schemeClr val="bg1"/>
                </a:solidFill>
                <a:cs typeface="+mn-cs"/>
              </a:rPr>
              <a:t>تقييم التدريب</a:t>
            </a:r>
            <a:endParaRPr lang="en-US" sz="2800" b="1" dirty="0">
              <a:solidFill>
                <a:schemeClr val="bg1"/>
              </a:solidFill>
              <a:cs typeface="+mn-cs"/>
            </a:endParaRP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5724128" y="4038600"/>
            <a:ext cx="3013472" cy="1600438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rtl="1">
              <a:buFontTx/>
              <a:buNone/>
            </a:pPr>
            <a:r>
              <a:rPr lang="ar-SA" b="1" dirty="0">
                <a:solidFill>
                  <a:srgbClr val="C00000"/>
                </a:solidFill>
              </a:rPr>
              <a:t>كفاءة خطوات العملية التدريبية</a:t>
            </a:r>
            <a:r>
              <a:rPr lang="en-US" sz="1600" b="1" dirty="0">
                <a:solidFill>
                  <a:srgbClr val="C00000"/>
                </a:solidFill>
              </a:rPr>
              <a:t> </a:t>
            </a:r>
            <a:endParaRPr lang="ar-JO" sz="1600" b="1" dirty="0">
              <a:solidFill>
                <a:srgbClr val="C00000"/>
              </a:solidFill>
            </a:endParaRPr>
          </a:p>
          <a:p>
            <a:pPr marL="285750" indent="-285750" algn="r" rtl="1">
              <a:buFont typeface="Arial" panose="020B0604020202020204" pitchFamily="34" charset="0"/>
              <a:buChar char="•"/>
            </a:pPr>
            <a:r>
              <a:rPr lang="ar-SA" sz="1600" b="1" dirty="0">
                <a:solidFill>
                  <a:srgbClr val="3333FF"/>
                </a:solidFill>
              </a:rPr>
              <a:t>تقييم الاحتياجات التدريبية</a:t>
            </a:r>
            <a:endParaRPr lang="ar-JO" sz="1600" b="1" dirty="0">
              <a:solidFill>
                <a:srgbClr val="3333FF"/>
              </a:solidFill>
            </a:endParaRPr>
          </a:p>
          <a:p>
            <a:pPr marL="285750" indent="-285750" algn="r" rtl="1">
              <a:buFont typeface="Arial" panose="020B0604020202020204" pitchFamily="34" charset="0"/>
              <a:buChar char="•"/>
            </a:pPr>
            <a:r>
              <a:rPr lang="ar-SA" sz="1600" b="1" dirty="0">
                <a:solidFill>
                  <a:srgbClr val="3333FF"/>
                </a:solidFill>
              </a:rPr>
              <a:t> تقييم تصميم البر</a:t>
            </a:r>
            <a:r>
              <a:rPr lang="ar-JO" sz="1600" b="1" dirty="0">
                <a:solidFill>
                  <a:srgbClr val="3333FF"/>
                </a:solidFill>
              </a:rPr>
              <a:t>ا</a:t>
            </a:r>
            <a:r>
              <a:rPr lang="ar-SA" sz="1600" b="1" dirty="0">
                <a:solidFill>
                  <a:srgbClr val="3333FF"/>
                </a:solidFill>
              </a:rPr>
              <a:t>مج</a:t>
            </a:r>
            <a:endParaRPr lang="ar-JO" sz="1600" b="1" dirty="0">
              <a:solidFill>
                <a:srgbClr val="3333FF"/>
              </a:solidFill>
            </a:endParaRPr>
          </a:p>
          <a:p>
            <a:pPr marL="285750" indent="-285750" algn="r" rtl="1">
              <a:buFont typeface="Arial" panose="020B0604020202020204" pitchFamily="34" charset="0"/>
              <a:buChar char="•"/>
            </a:pPr>
            <a:r>
              <a:rPr lang="ar-SA" sz="1600" b="1" dirty="0">
                <a:solidFill>
                  <a:srgbClr val="3333FF"/>
                </a:solidFill>
              </a:rPr>
              <a:t> تقييم كفاءة المدرب </a:t>
            </a:r>
            <a:endParaRPr lang="ar-JO" sz="1600" b="1" dirty="0">
              <a:solidFill>
                <a:srgbClr val="3333FF"/>
              </a:solidFill>
            </a:endParaRPr>
          </a:p>
          <a:p>
            <a:pPr marL="285750" indent="-285750" algn="r" rtl="1">
              <a:buFont typeface="Arial" panose="020B0604020202020204" pitchFamily="34" charset="0"/>
              <a:buChar char="•"/>
            </a:pPr>
            <a:r>
              <a:rPr lang="ar-SA" sz="1600" b="1" dirty="0">
                <a:solidFill>
                  <a:srgbClr val="3333FF"/>
                </a:solidFill>
              </a:rPr>
              <a:t>تقييم تعلم المتدرب</a:t>
            </a:r>
            <a:endParaRPr lang="ar-JO" sz="1600" b="1" dirty="0">
              <a:solidFill>
                <a:srgbClr val="3333FF"/>
              </a:solidFill>
            </a:endParaRPr>
          </a:p>
          <a:p>
            <a:pPr marL="285750" indent="-285750" algn="r" rtl="1">
              <a:buFont typeface="Arial" panose="020B0604020202020204" pitchFamily="34" charset="0"/>
              <a:buChar char="•"/>
            </a:pPr>
            <a:r>
              <a:rPr lang="ar-SA" sz="1600" b="1" dirty="0">
                <a:solidFill>
                  <a:srgbClr val="3333FF"/>
                </a:solidFill>
              </a:rPr>
              <a:t>تقييم وسائل التدريب</a:t>
            </a:r>
            <a:r>
              <a:rPr lang="en-US" sz="1600" b="1" dirty="0">
                <a:solidFill>
                  <a:srgbClr val="3333FF"/>
                </a:solidFill>
              </a:rPr>
              <a:t> </a:t>
            </a:r>
            <a:endParaRPr lang="ar-JO" sz="1600" b="1" dirty="0">
              <a:solidFill>
                <a:srgbClr val="3333FF"/>
              </a:solidFill>
            </a:endParaRP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966733" y="4038600"/>
            <a:ext cx="2667000" cy="1061829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b="1" dirty="0">
                <a:solidFill>
                  <a:srgbClr val="C00000"/>
                </a:solidFill>
              </a:rPr>
              <a:t>تحقيق أهداف التدريب التطبيقية</a:t>
            </a:r>
            <a:endParaRPr lang="ar-JO" b="1" dirty="0">
              <a:solidFill>
                <a:srgbClr val="C00000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ar-JO" b="1" dirty="0">
                <a:solidFill>
                  <a:srgbClr val="3333FF"/>
                </a:solidFill>
              </a:rPr>
              <a:t>(تقييم أثر المعرفة والمهارات والسلوك على المتدربين)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3189233" y="2636912"/>
            <a:ext cx="2921000" cy="832151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1">
              <a:lnSpc>
                <a:spcPct val="115000"/>
              </a:lnSpc>
              <a:spcAft>
                <a:spcPts val="1000"/>
              </a:spcAft>
            </a:pPr>
            <a:r>
              <a:rPr lang="ar-JO" b="1" dirty="0">
                <a:solidFill>
                  <a:srgbClr val="3333FF"/>
                </a:solidFill>
              </a:rPr>
              <a:t>تقييم برامج التدريب</a:t>
            </a:r>
          </a:p>
          <a:p>
            <a:pPr algn="ctr" rtl="1">
              <a:lnSpc>
                <a:spcPct val="115000"/>
              </a:lnSpc>
              <a:spcAft>
                <a:spcPts val="1000"/>
              </a:spcAft>
            </a:pPr>
            <a:endParaRPr lang="ar-JO" b="1" dirty="0">
              <a:solidFill>
                <a:srgbClr val="3333FF"/>
              </a:solidFill>
            </a:endParaRPr>
          </a:p>
        </p:txBody>
      </p:sp>
      <p:sp>
        <p:nvSpPr>
          <p:cNvPr id="2111" name="Line 63"/>
          <p:cNvSpPr>
            <a:spLocks noChangeShapeType="1"/>
          </p:cNvSpPr>
          <p:nvPr/>
        </p:nvSpPr>
        <p:spPr bwMode="auto">
          <a:xfrm>
            <a:off x="6096000" y="3352800"/>
            <a:ext cx="914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12" name="Line 64"/>
          <p:cNvSpPr>
            <a:spLocks noChangeShapeType="1"/>
          </p:cNvSpPr>
          <p:nvPr/>
        </p:nvSpPr>
        <p:spPr bwMode="auto">
          <a:xfrm>
            <a:off x="7010400" y="3352800"/>
            <a:ext cx="0" cy="7429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15" name="Line 67"/>
          <p:cNvSpPr>
            <a:spLocks noChangeShapeType="1"/>
          </p:cNvSpPr>
          <p:nvPr/>
        </p:nvSpPr>
        <p:spPr bwMode="auto">
          <a:xfrm flipH="1">
            <a:off x="2184400" y="3352800"/>
            <a:ext cx="1016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1769835" y="3651530"/>
            <a:ext cx="829128" cy="231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7766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2205828"/>
              </p:ext>
            </p:extLst>
          </p:nvPr>
        </p:nvGraphicFramePr>
        <p:xfrm>
          <a:off x="0" y="476672"/>
          <a:ext cx="9144000" cy="638132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14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381328">
                <a:tc>
                  <a:txBody>
                    <a:bodyPr/>
                    <a:lstStyle/>
                    <a:p>
                      <a:pPr marL="0" marR="0" indent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Tx/>
                        <a:buNone/>
                      </a:pPr>
                      <a:r>
                        <a:rPr lang="ar-JO" sz="2800" b="1" kern="1200" dirty="0">
                          <a:solidFill>
                            <a:srgbClr val="3333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أسباب وأهمية تقييم  برامج التدريب</a:t>
                      </a:r>
                    </a:p>
                    <a:p>
                      <a:pPr marL="0" marR="0" indent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Tx/>
                        <a:buNone/>
                      </a:pPr>
                      <a:r>
                        <a:rPr lang="ar-JO" sz="2400" b="1" kern="1200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1- لتحديد نقاط القوة والضعف في</a:t>
                      </a:r>
                      <a:r>
                        <a:rPr lang="ar-JO" sz="2400" b="1" kern="1200" baseline="0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ar-JO" sz="2400" b="1" kern="1200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برامج التدريب.</a:t>
                      </a:r>
                    </a:p>
                    <a:p>
                      <a:pPr marL="0" marR="0" indent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Tx/>
                        <a:buNone/>
                      </a:pPr>
                      <a:r>
                        <a:rPr lang="ar-JO" sz="2400" b="1" kern="1200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2- لتحديد أي المتدربين استفاد أكثر أو أقل من البرنامج.</a:t>
                      </a:r>
                    </a:p>
                    <a:p>
                      <a:pPr marL="0" marR="0" indent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Tx/>
                        <a:buNone/>
                      </a:pPr>
                      <a:r>
                        <a:rPr lang="ar-JO" sz="2400" b="1" kern="1200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3- لتقييم ما إذا كان محتوى وتنظيم وإدارة البرنامج ’تساهم في التعلم واستخدام محتوى التدريب في العمل.</a:t>
                      </a:r>
                    </a:p>
                    <a:p>
                      <a:pPr marL="0" marR="0" indent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Tx/>
                        <a:buNone/>
                      </a:pPr>
                      <a:r>
                        <a:rPr lang="ar-JO" sz="2400" b="1" kern="1200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4- جمع البيانات للمساعدة في التسويق لبرامج التدريب.</a:t>
                      </a:r>
                    </a:p>
                    <a:p>
                      <a:pPr marL="0" marR="0" indent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Tx/>
                        <a:buNone/>
                      </a:pPr>
                      <a:r>
                        <a:rPr lang="ar-JO" sz="2400" b="1" kern="1200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5- لتحديد تكاليف البرنامج والعائد المالي.</a:t>
                      </a:r>
                    </a:p>
                    <a:p>
                      <a:pPr marL="0" marR="0" indent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Tx/>
                        <a:buNone/>
                      </a:pPr>
                      <a:r>
                        <a:rPr lang="ar-JO" sz="2400" b="1" kern="1200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6- لمقارنة تكاليف وفوائد:</a:t>
                      </a:r>
                    </a:p>
                    <a:p>
                      <a:pPr marL="0" marR="0" indent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Tx/>
                        <a:buNone/>
                      </a:pPr>
                      <a:r>
                        <a:rPr lang="ar-JO" sz="2400" b="1" kern="1200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        -</a:t>
                      </a:r>
                      <a:r>
                        <a:rPr lang="ar-JO" sz="2400" b="1" kern="1200" baseline="0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ar-JO" sz="2400" b="1" kern="1200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تدريب الموظفين</a:t>
                      </a:r>
                      <a:r>
                        <a:rPr lang="ar-JO" sz="2400" b="1" kern="1200" baseline="0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من عدم التفكير في </a:t>
                      </a:r>
                      <a:r>
                        <a:rPr lang="ar-JO" sz="2400" b="1" kern="1200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التدريب.</a:t>
                      </a:r>
                    </a:p>
                    <a:p>
                      <a:pPr marL="0" marR="0" indent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Tx/>
                        <a:buNone/>
                      </a:pPr>
                      <a:r>
                        <a:rPr lang="ar-JO" sz="2400" b="1" kern="1200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        -</a:t>
                      </a:r>
                      <a:r>
                        <a:rPr lang="ar-JO" sz="2400" b="1" kern="1200" baseline="0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ar-JO" sz="2400" b="1" kern="1200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لإختيار أفضل برنامج من</a:t>
                      </a:r>
                      <a:r>
                        <a:rPr lang="ar-JO" sz="2400" b="1" kern="1200" baseline="0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ar-JO" sz="2400" b="1" kern="1200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برامج تدريبية مختلفة .</a:t>
                      </a:r>
                      <a:endParaRPr lang="ar-JO" sz="2800" b="0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2800" b="1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marL="112255" marR="112255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0" y="6478537"/>
            <a:ext cx="762000" cy="365125"/>
          </a:xfrm>
        </p:spPr>
        <p:txBody>
          <a:bodyPr/>
          <a:lstStyle/>
          <a:p>
            <a:fld id="{C54596C8-92EE-4584-A9EB-70A8CB5D8AAB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462331"/>
            <a:ext cx="4873869" cy="365125"/>
          </a:xfrm>
        </p:spPr>
        <p:txBody>
          <a:bodyPr/>
          <a:lstStyle/>
          <a:p>
            <a:r>
              <a:rPr lang="ar-SA" dirty="0"/>
              <a:t>د. </a:t>
            </a:r>
            <a:r>
              <a:rPr lang="ar-JO" dirty="0"/>
              <a:t>زاهي ياسين،</a:t>
            </a:r>
            <a:r>
              <a:rPr lang="ar-SA" dirty="0"/>
              <a:t> تدريب وتطوير الموارد البشرية</a:t>
            </a:r>
            <a:r>
              <a:rPr lang="ar-JO" dirty="0"/>
              <a:t> </a:t>
            </a:r>
            <a:r>
              <a:rPr lang="en-US" dirty="0"/>
              <a:t> HRMA 302/Spring 201</a:t>
            </a:r>
            <a:r>
              <a:rPr lang="ar-JO" dirty="0"/>
              <a:t>6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2708920"/>
            <a:ext cx="2097206" cy="2670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8033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1082528"/>
              </p:ext>
            </p:extLst>
          </p:nvPr>
        </p:nvGraphicFramePr>
        <p:xfrm>
          <a:off x="0" y="476672"/>
          <a:ext cx="9144000" cy="638132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14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381328">
                <a:tc>
                  <a:txBody>
                    <a:bodyPr/>
                    <a:lstStyle/>
                    <a:p>
                      <a:pPr marL="0" marR="0" indent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Tx/>
                        <a:buNone/>
                      </a:pPr>
                      <a:r>
                        <a:rPr lang="ar-JO" sz="2800" b="1" kern="1200" dirty="0">
                          <a:solidFill>
                            <a:srgbClr val="3333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أسباب وأهمية تقييم  برامج التدريب</a:t>
                      </a:r>
                    </a:p>
                    <a:p>
                      <a:pPr marL="0" marR="0" indent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Tx/>
                        <a:buNone/>
                      </a:pPr>
                      <a:r>
                        <a:rPr lang="ar-JO" sz="2800" b="1" kern="1200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7-</a:t>
                      </a:r>
                      <a:r>
                        <a:rPr lang="ar-JO" sz="2800" b="1" kern="1200" baseline="0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ar-JO" sz="2800" b="1" kern="1200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فشل</a:t>
                      </a:r>
                      <a:r>
                        <a:rPr lang="ar-JO" sz="2800" b="1" kern="1200" baseline="0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بعض برامج التدريب في تحقيق الاهداف والفوائد المتوقعة منها.</a:t>
                      </a:r>
                    </a:p>
                    <a:p>
                      <a:pPr marL="0" marR="0" indent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Tx/>
                        <a:buNone/>
                      </a:pPr>
                      <a:r>
                        <a:rPr lang="ar-JO" sz="2800" b="1" kern="1200" baseline="0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8- مواكبة التغير التكنولوجي واستخدام أساليب حديثة في التدريب</a:t>
                      </a:r>
                    </a:p>
                    <a:p>
                      <a:pPr marL="0" marR="0" indent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Tx/>
                        <a:buNone/>
                      </a:pPr>
                      <a:r>
                        <a:rPr lang="ar-JO" sz="2800" b="1" kern="1200" baseline="0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9- من أجل المنافسة والتميز وذلك لأن التدريب يساعد المنظمة في تحقيق ذلك</a:t>
                      </a:r>
                    </a:p>
                    <a:p>
                      <a:pPr marL="0" marR="0" indent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Tx/>
                        <a:buNone/>
                      </a:pPr>
                      <a:r>
                        <a:rPr lang="ar-JO" sz="2800" b="1" kern="1200" baseline="0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10- تطوير الموارد البشرية حيث ان التدريب هو احد الادوات في تحقيق ذلك، ولذلك يجب تقييم برامج التدريب لإستمرار فعالية تلك الأداة.</a:t>
                      </a:r>
                    </a:p>
                    <a:p>
                      <a:pPr marL="0" marR="0" indent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Tx/>
                        <a:buNone/>
                      </a:pPr>
                      <a:endParaRPr lang="ar-JO" sz="2800" b="1" kern="1200" baseline="0" dirty="0">
                        <a:solidFill>
                          <a:srgbClr val="C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ar-JO" sz="2800" b="0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2800" b="1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marL="112255" marR="112255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0" y="6478537"/>
            <a:ext cx="762000" cy="365125"/>
          </a:xfrm>
        </p:spPr>
        <p:txBody>
          <a:bodyPr/>
          <a:lstStyle/>
          <a:p>
            <a:fld id="{C54596C8-92EE-4584-A9EB-70A8CB5D8AAB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462331"/>
            <a:ext cx="4873869" cy="365125"/>
          </a:xfrm>
        </p:spPr>
        <p:txBody>
          <a:bodyPr/>
          <a:lstStyle/>
          <a:p>
            <a:r>
              <a:rPr lang="ar-SA" dirty="0"/>
              <a:t>د. </a:t>
            </a:r>
            <a:r>
              <a:rPr lang="ar-JO" dirty="0"/>
              <a:t>زاهي ياسين،</a:t>
            </a:r>
            <a:r>
              <a:rPr lang="ar-SA" dirty="0"/>
              <a:t> تدريب وتطوير الموارد البشرية</a:t>
            </a:r>
            <a:r>
              <a:rPr lang="ar-JO" dirty="0"/>
              <a:t> </a:t>
            </a:r>
            <a:r>
              <a:rPr lang="en-US" dirty="0"/>
              <a:t> HRMA 302/Spring 201</a:t>
            </a:r>
            <a:r>
              <a:rPr lang="ar-JO" dirty="0"/>
              <a:t>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5631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3328</TotalTime>
  <Words>2465</Words>
  <Application>Microsoft Office PowerPoint</Application>
  <PresentationFormat>On-screen Show (4:3)</PresentationFormat>
  <Paragraphs>338</Paragraphs>
  <Slides>32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3" baseType="lpstr">
      <vt:lpstr>Albertus Extra Bold</vt:lpstr>
      <vt:lpstr>AR BLANCA</vt:lpstr>
      <vt:lpstr>Arial</vt:lpstr>
      <vt:lpstr>Bookman Old Style</vt:lpstr>
      <vt:lpstr>Calibri</vt:lpstr>
      <vt:lpstr>Impact</vt:lpstr>
      <vt:lpstr>PT Bold Dusky</vt:lpstr>
      <vt:lpstr>PT Bold Heading</vt:lpstr>
      <vt:lpstr>Times New Roman</vt:lpstr>
      <vt:lpstr>Wingdings</vt:lpstr>
      <vt:lpstr>NewsPrint</vt:lpstr>
      <vt:lpstr> تدريب وتطوير الموارد البشرية HRMA 302  الفصل الرابع  </vt:lpstr>
      <vt:lpstr>PowerPoint Presentation</vt:lpstr>
      <vt:lpstr>PowerPoint Presentation</vt:lpstr>
      <vt:lpstr>PowerPoint Presentation</vt:lpstr>
      <vt:lpstr>العملية التدريبية</vt:lpstr>
      <vt:lpstr>PowerPoint Presentation</vt:lpstr>
      <vt:lpstr>تقييم التدريب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نظــــم تكالـــيف التـــدريب</vt:lpstr>
      <vt:lpstr>2- تحديد التكاليف النسبية لكل برنامج تدريبي :</vt:lpstr>
      <vt:lpstr> 3- التنبؤ بتكاليف البرامج المقبلة :</vt:lpstr>
      <vt:lpstr>PowerPoint Presentation</vt:lpstr>
      <vt:lpstr>نموذج تقييم برنامج تدريبي تقرير (المتدرب)</vt:lpstr>
      <vt:lpstr>PowerPoint Presentation</vt:lpstr>
      <vt:lpstr>نموذج تقييم برنامج تدريبي تقرير (المدرب)</vt:lpstr>
      <vt:lpstr>استمارة تقييم متدرب تقرير المشرف المباشر بعد عودة المتدرب إلى مكان العمل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Langer</dc:creator>
  <cp:lastModifiedBy>naira.salaheldin@gmail.com</cp:lastModifiedBy>
  <cp:revision>106</cp:revision>
  <cp:lastPrinted>2015-01-27T09:22:38Z</cp:lastPrinted>
  <dcterms:created xsi:type="dcterms:W3CDTF">2015-01-27T08:25:02Z</dcterms:created>
  <dcterms:modified xsi:type="dcterms:W3CDTF">2022-06-15T17:43:37Z</dcterms:modified>
</cp:coreProperties>
</file>